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405" r:id="rId3"/>
    <p:sldId id="262" r:id="rId4"/>
    <p:sldId id="343" r:id="rId5"/>
    <p:sldId id="302" r:id="rId6"/>
    <p:sldId id="406" r:id="rId7"/>
    <p:sldId id="363" r:id="rId8"/>
    <p:sldId id="1198" r:id="rId9"/>
    <p:sldId id="1199" r:id="rId10"/>
    <p:sldId id="292" r:id="rId11"/>
    <p:sldId id="300" r:id="rId12"/>
    <p:sldId id="306" r:id="rId13"/>
    <p:sldId id="273" r:id="rId14"/>
    <p:sldId id="307" r:id="rId15"/>
    <p:sldId id="408" r:id="rId16"/>
    <p:sldId id="316" r:id="rId17"/>
    <p:sldId id="314" r:id="rId18"/>
    <p:sldId id="317" r:id="rId19"/>
    <p:sldId id="277" r:id="rId20"/>
    <p:sldId id="1194" r:id="rId21"/>
    <p:sldId id="318" r:id="rId22"/>
    <p:sldId id="1196" r:id="rId23"/>
    <p:sldId id="380" r:id="rId24"/>
    <p:sldId id="414" r:id="rId25"/>
    <p:sldId id="278" r:id="rId26"/>
    <p:sldId id="322" r:id="rId27"/>
    <p:sldId id="1208" r:id="rId28"/>
    <p:sldId id="272" r:id="rId29"/>
    <p:sldId id="1193" r:id="rId30"/>
    <p:sldId id="1209" r:id="rId31"/>
    <p:sldId id="1213" r:id="rId32"/>
    <p:sldId id="1210" r:id="rId33"/>
    <p:sldId id="1211" r:id="rId34"/>
    <p:sldId id="121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8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D40743-F358-4D84-9D26-CACC6DF18BA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9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fif"/><Relationship Id="rId5" Type="http://schemas.openxmlformats.org/officeDocument/2006/relationships/image" Target="../media/image21.jfi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442-09E2-9D30-9F2D-C3DAEA919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Single-cell RNA-sequencing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8B1CC-BC8F-551E-84DE-60DCB691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26 </a:t>
            </a:r>
            <a:r>
              <a:rPr lang="en-US" dirty="0" err="1"/>
              <a:t>mARCH</a:t>
            </a:r>
            <a:r>
              <a:rPr lang="en-US" dirty="0"/>
              <a:t> &amp; 2 APRIL 2025</a:t>
            </a:r>
          </a:p>
        </p:txBody>
      </p:sp>
    </p:spTree>
    <p:extLst>
      <p:ext uri="{BB962C8B-B14F-4D97-AF65-F5344CB8AC3E}">
        <p14:creationId xmlns:p14="http://schemas.microsoft.com/office/powerpoint/2010/main" val="279988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A1EA-7333-4785-94B2-32B13AE2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vs. single-nucleus RNA-seq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ED642-B203-41AC-898E-7612A8DF1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5" t="18743" r="44175" b="46540"/>
          <a:stretch/>
        </p:blipFill>
        <p:spPr>
          <a:xfrm>
            <a:off x="2850776" y="4412387"/>
            <a:ext cx="2850777" cy="17963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707E8-8CFB-4A95-B0BD-D37E66C4271F}"/>
              </a:ext>
            </a:extLst>
          </p:cNvPr>
          <p:cNvGraphicFramePr>
            <a:graphicFrameLocks noGrp="1"/>
          </p:cNvGraphicFramePr>
          <p:nvPr/>
        </p:nvGraphicFramePr>
        <p:xfrm>
          <a:off x="954741" y="1821415"/>
          <a:ext cx="1064558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794">
                  <a:extLst>
                    <a:ext uri="{9D8B030D-6E8A-4147-A177-3AD203B41FA5}">
                      <a16:colId xmlns:a16="http://schemas.microsoft.com/office/drawing/2014/main" val="3928703325"/>
                    </a:ext>
                  </a:extLst>
                </a:gridCol>
                <a:gridCol w="5322794">
                  <a:extLst>
                    <a:ext uri="{9D8B030D-6E8A-4147-A177-3AD203B41FA5}">
                      <a16:colId xmlns:a16="http://schemas.microsoft.com/office/drawing/2014/main" val="2119718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Single-nucleus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6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Higher gene detection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gene detection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1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Captures cytoplasmic transcripts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cytoplasmic transcripts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6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Developed (so far) only for fresh human tissue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Feasible on frozen adult human brain tissue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0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 far, robust data only for microglia and astrocytes (with one exception in 2015)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obtain all canonical brain cell types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survivability bias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survivability bias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79218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E65135B-50ED-4912-8B03-98ADBD692B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77535" y="4387111"/>
            <a:ext cx="3918855" cy="1821655"/>
            <a:chOff x="0" y="375"/>
            <a:chExt cx="7680" cy="357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1BD43B8F-AFF5-473F-8BA6-7831724BA77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375"/>
              <a:ext cx="7680" cy="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F5DA916-F2BD-4809-91DF-7556A67A1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5"/>
              <a:ext cx="7686" cy="3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1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F5F-1887-4AEF-84FD-03984F7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Pause: what does RNA-seq measure?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1C4DD-EA49-4EF7-8F58-D14C914DF451}"/>
              </a:ext>
            </a:extLst>
          </p:cNvPr>
          <p:cNvGrpSpPr/>
          <p:nvPr/>
        </p:nvGrpSpPr>
        <p:grpSpPr>
          <a:xfrm>
            <a:off x="733521" y="2055678"/>
            <a:ext cx="3945254" cy="1928846"/>
            <a:chOff x="2144796" y="1020512"/>
            <a:chExt cx="4641014" cy="2269005"/>
          </a:xfrm>
        </p:grpSpPr>
        <p:pic>
          <p:nvPicPr>
            <p:cNvPr id="22" name="Picture 4" descr="http://www.wherecoolthingshappen.com/wp-content/uploads/2012/12/artofcleanup001.png">
              <a:extLst>
                <a:ext uri="{FF2B5EF4-FFF2-40B4-BE49-F238E27FC236}">
                  <a16:creationId xmlns:a16="http://schemas.microsoft.com/office/drawing/2014/main" id="{03145057-1094-4757-A62A-397283A16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96" y="1020512"/>
              <a:ext cx="45529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695F-DFE2-4ABA-BABE-24FE66845F0F}"/>
                </a:ext>
              </a:extLst>
            </p:cNvPr>
            <p:cNvSpPr txBox="1"/>
            <p:nvPr/>
          </p:nvSpPr>
          <p:spPr>
            <a:xfrm>
              <a:off x="4235115" y="2999874"/>
              <a:ext cx="2550695" cy="2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The Art of Clean Up</a:t>
              </a:r>
              <a:r>
                <a:rPr lang="en-US" sz="1000" dirty="0"/>
                <a:t>, </a:t>
              </a:r>
              <a:r>
                <a:rPr lang="en-US" sz="1000" dirty="0" err="1"/>
                <a:t>Ursus</a:t>
              </a:r>
              <a:r>
                <a:rPr lang="en-US" sz="1000" dirty="0"/>
                <a:t> </a:t>
              </a:r>
              <a:r>
                <a:rPr lang="en-US" sz="1000" dirty="0" err="1"/>
                <a:t>Wehrli</a:t>
              </a:r>
              <a:endParaRPr lang="en-US" sz="1000" i="1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9BD49F9-89F7-4838-80C8-9162E168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7360"/>
            <a:ext cx="1869227" cy="2330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9696EA-1FF5-4AFC-BE5D-B0EF7DA9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74" y="1921554"/>
            <a:ext cx="2057771" cy="20712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CD7961-1E04-4580-94FB-3690948C0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/>
          <a:stretch/>
        </p:blipFill>
        <p:spPr>
          <a:xfrm>
            <a:off x="5921836" y="4518979"/>
            <a:ext cx="3436949" cy="1597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E7A0A-D08A-4255-B389-6FBFE7A0C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69" y="4489181"/>
            <a:ext cx="2678061" cy="16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10298E-C1CE-45A6-8A63-996C451F9551}"/>
              </a:ext>
            </a:extLst>
          </p:cNvPr>
          <p:cNvSpPr/>
          <p:nvPr/>
        </p:nvSpPr>
        <p:spPr>
          <a:xfrm>
            <a:off x="5363737" y="2362009"/>
            <a:ext cx="2464420" cy="352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106CE-C65C-4ECE-AC27-A46F8207DE4E}"/>
              </a:ext>
            </a:extLst>
          </p:cNvPr>
          <p:cNvSpPr/>
          <p:nvPr/>
        </p:nvSpPr>
        <p:spPr>
          <a:xfrm>
            <a:off x="4036741" y="2362008"/>
            <a:ext cx="3791416" cy="352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A5185-5387-4728-A2B9-75F1ECB5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single-cell RNA-seq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7F27F-E2BD-47E9-BB40-527DADDA5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287" r="81137" b="37050"/>
          <a:stretch/>
        </p:blipFill>
        <p:spPr>
          <a:xfrm>
            <a:off x="438110" y="1956516"/>
            <a:ext cx="3187849" cy="37756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A4E6A0-EE02-4931-8CAC-D80677F6020D}"/>
              </a:ext>
            </a:extLst>
          </p:cNvPr>
          <p:cNvGrpSpPr/>
          <p:nvPr/>
        </p:nvGrpSpPr>
        <p:grpSpPr>
          <a:xfrm>
            <a:off x="8216042" y="2478506"/>
            <a:ext cx="3862765" cy="2598434"/>
            <a:chOff x="7986232" y="2478506"/>
            <a:chExt cx="4092576" cy="2610020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4922BF5-0009-4A85-A89D-EDCF25BCEA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86232" y="2478506"/>
              <a:ext cx="4092575" cy="2120900"/>
              <a:chOff x="4981" y="1703"/>
              <a:chExt cx="2578" cy="1336"/>
            </a:xfrm>
          </p:grpSpPr>
          <p:sp>
            <p:nvSpPr>
              <p:cNvPr id="16" name="AutoShape 3">
                <a:extLst>
                  <a:ext uri="{FF2B5EF4-FFF2-40B4-BE49-F238E27FC236}">
                    <a16:creationId xmlns:a16="http://schemas.microsoft.com/office/drawing/2014/main" id="{17AC6BE3-4655-4C5B-9581-28C0AC3FF8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81" y="1703"/>
                <a:ext cx="2444" cy="1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077" name="Picture 5">
                <a:extLst>
                  <a:ext uri="{FF2B5EF4-FFF2-40B4-BE49-F238E27FC236}">
                    <a16:creationId xmlns:a16="http://schemas.microsoft.com/office/drawing/2014/main" id="{E77C5D96-C620-470F-BA53-90C754207D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0" t="16275" r="6805" b="8812"/>
              <a:stretch/>
            </p:blipFill>
            <p:spPr bwMode="auto">
              <a:xfrm>
                <a:off x="5286" y="2110"/>
                <a:ext cx="2273" cy="9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B20861-2834-4A5F-81F3-D9CAB9B35113}"/>
                </a:ext>
              </a:extLst>
            </p:cNvPr>
            <p:cNvSpPr txBox="1"/>
            <p:nvPr/>
          </p:nvSpPr>
          <p:spPr>
            <a:xfrm>
              <a:off x="10665567" y="4811527"/>
              <a:ext cx="1413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Grosse et al. 2012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E2CE53-2FD5-42CC-860F-11E324072AF7}"/>
              </a:ext>
            </a:extLst>
          </p:cNvPr>
          <p:cNvGrpSpPr/>
          <p:nvPr/>
        </p:nvGrpSpPr>
        <p:grpSpPr>
          <a:xfrm>
            <a:off x="3648855" y="2905100"/>
            <a:ext cx="4609030" cy="2924751"/>
            <a:chOff x="3648855" y="2905100"/>
            <a:chExt cx="4609030" cy="292475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1543DD7-15B4-42AC-A2DA-A86224A095CD}"/>
                </a:ext>
              </a:extLst>
            </p:cNvPr>
            <p:cNvSpPr/>
            <p:nvPr/>
          </p:nvSpPr>
          <p:spPr>
            <a:xfrm>
              <a:off x="3648855" y="3982362"/>
              <a:ext cx="842682" cy="2851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9C16AE-2B5C-48D3-8187-78F3691E6912}"/>
                </a:ext>
              </a:extLst>
            </p:cNvPr>
            <p:cNvGrpSpPr/>
            <p:nvPr/>
          </p:nvGrpSpPr>
          <p:grpSpPr>
            <a:xfrm>
              <a:off x="4601050" y="2905100"/>
              <a:ext cx="3656835" cy="2924751"/>
              <a:chOff x="4601050" y="2905100"/>
              <a:chExt cx="3656835" cy="29247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4122F8-9A48-4B30-9626-05E72A203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487" t="66790" r="27406" b="7026"/>
              <a:stretch/>
            </p:blipFill>
            <p:spPr>
              <a:xfrm>
                <a:off x="4601050" y="2905100"/>
                <a:ext cx="2580459" cy="251925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ACE48D-AF88-418A-ADF1-ADCFCD903406}"/>
                  </a:ext>
                </a:extLst>
              </p:cNvPr>
              <p:cNvSpPr txBox="1"/>
              <p:nvPr/>
            </p:nvSpPr>
            <p:spPr>
              <a:xfrm>
                <a:off x="7133229" y="3330206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F6D66-E850-4D1E-81A6-FEE45BED3F88}"/>
                  </a:ext>
                </a:extLst>
              </p:cNvPr>
              <p:cNvSpPr txBox="1"/>
              <p:nvPr/>
            </p:nvSpPr>
            <p:spPr>
              <a:xfrm>
                <a:off x="7133229" y="4502811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A32B84-1750-491D-94A1-CB7A9C267705}"/>
                  </a:ext>
                </a:extLst>
              </p:cNvPr>
              <p:cNvSpPr txBox="1"/>
              <p:nvPr/>
            </p:nvSpPr>
            <p:spPr>
              <a:xfrm>
                <a:off x="6213042" y="5552852"/>
                <a:ext cx="1167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Menon 2017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87A94-43B5-4CC8-BF2F-041917124463}"/>
                  </a:ext>
                </a:extLst>
              </p:cNvPr>
              <p:cNvSpPr txBox="1"/>
              <p:nvPr/>
            </p:nvSpPr>
            <p:spPr>
              <a:xfrm>
                <a:off x="7133229" y="5076940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51DD29-555D-4EA3-A6B4-A6C3732C597F}"/>
              </a:ext>
            </a:extLst>
          </p:cNvPr>
          <p:cNvSpPr txBox="1"/>
          <p:nvPr/>
        </p:nvSpPr>
        <p:spPr>
          <a:xfrm>
            <a:off x="896264" y="1757575"/>
            <a:ext cx="1118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major step in  single-cell RNA-seq analysis methods try to solve a clustering (matrix reordering) problem</a:t>
            </a:r>
          </a:p>
        </p:txBody>
      </p:sp>
    </p:spTree>
    <p:extLst>
      <p:ext uri="{BB962C8B-B14F-4D97-AF65-F5344CB8AC3E}">
        <p14:creationId xmlns:p14="http://schemas.microsoft.com/office/powerpoint/2010/main" val="256852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8730-BFA3-4D13-9CC5-9FD0180D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analytical (clustering) workflow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66648A-38D0-45A9-8827-770FB3F7A2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85312" y="1838285"/>
            <a:ext cx="6822175" cy="4413266"/>
            <a:chOff x="501" y="0"/>
            <a:chExt cx="6678" cy="432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C28C1CB-9F21-43E8-B417-DAA24984C60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1" y="0"/>
              <a:ext cx="667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0CD7242-BA90-4F15-8EA9-B2C2B5C9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" y="0"/>
              <a:ext cx="6684" cy="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9503-D447-1EC8-32D2-5231E4B9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2" y="2433623"/>
            <a:ext cx="3552057" cy="2562493"/>
          </a:xfrm>
        </p:spPr>
        <p:txBody>
          <a:bodyPr>
            <a:normAutofit/>
          </a:bodyPr>
          <a:lstStyle/>
          <a:p>
            <a:r>
              <a:rPr lang="en-US" dirty="0"/>
              <a:t>Fundamental assumption: </a:t>
            </a:r>
          </a:p>
          <a:p>
            <a:r>
              <a:rPr lang="en-US" dirty="0"/>
              <a:t>Cell types are distinguished by coordinated differences in expression across multiple genes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3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F792-10B6-4AE4-A421-A68D6C75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High-variance gene selection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5D94E85-999D-47FA-B226-6402E6D8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5" y="1848456"/>
            <a:ext cx="4520818" cy="3616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714C-0CA3-4555-B3A0-2B8DCF89BE44}"/>
              </a:ext>
            </a:extLst>
          </p:cNvPr>
          <p:cNvSpPr txBox="1"/>
          <p:nvPr/>
        </p:nvSpPr>
        <p:spPr>
          <a:xfrm>
            <a:off x="5986818" y="2591949"/>
            <a:ext cx="5665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genes based on dispersion (variance/mean) – keep genes that have high variance based on their mean</a:t>
            </a:r>
          </a:p>
          <a:p>
            <a:endParaRPr lang="en-US" dirty="0"/>
          </a:p>
          <a:p>
            <a:r>
              <a:rPr lang="en-US" dirty="0"/>
              <a:t>Why is this step important?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3322CF1-810D-4983-A631-FA974C9B254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695450" y="1316580"/>
            <a:ext cx="8324850" cy="538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72DB-CB17-42AB-880A-5BB1249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BADD57E5-5065-4695-B571-26F161CD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5" y="1690688"/>
            <a:ext cx="7268753" cy="46987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F4EF692-95AC-42FA-8588-BC06DE16E0DA}"/>
              </a:ext>
            </a:extLst>
          </p:cNvPr>
          <p:cNvGrpSpPr/>
          <p:nvPr/>
        </p:nvGrpSpPr>
        <p:grpSpPr>
          <a:xfrm>
            <a:off x="8139240" y="2641150"/>
            <a:ext cx="3656835" cy="2519259"/>
            <a:chOff x="4601050" y="2905100"/>
            <a:chExt cx="3656835" cy="25192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640799-6988-48C7-9B6B-65F958373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87" t="66790" r="27406" b="7026"/>
            <a:stretch/>
          </p:blipFill>
          <p:spPr>
            <a:xfrm>
              <a:off x="4601050" y="2905100"/>
              <a:ext cx="2580459" cy="25192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4468D1-2551-4AE2-B24C-12364FEB43A8}"/>
                </a:ext>
              </a:extLst>
            </p:cNvPr>
            <p:cNvSpPr txBox="1"/>
            <p:nvPr/>
          </p:nvSpPr>
          <p:spPr>
            <a:xfrm>
              <a:off x="7133229" y="3330206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89814-035C-464A-B7FD-B14E29EBDCF9}"/>
                </a:ext>
              </a:extLst>
            </p:cNvPr>
            <p:cNvSpPr txBox="1"/>
            <p:nvPr/>
          </p:nvSpPr>
          <p:spPr>
            <a:xfrm>
              <a:off x="7133229" y="45028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BA39EA-A88D-48F7-B19C-67599D6024E8}"/>
                </a:ext>
              </a:extLst>
            </p:cNvPr>
            <p:cNvSpPr txBox="1"/>
            <p:nvPr/>
          </p:nvSpPr>
          <p:spPr>
            <a:xfrm>
              <a:off x="7133229" y="5076940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6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2825-2E11-4945-9EC8-7B07A1DF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for visualization versus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9CFAA-54D3-497A-A04C-2F74A8E9EE4A}"/>
              </a:ext>
            </a:extLst>
          </p:cNvPr>
          <p:cNvSpPr txBox="1"/>
          <p:nvPr/>
        </p:nvSpPr>
        <p:spPr>
          <a:xfrm>
            <a:off x="838200" y="2177592"/>
            <a:ext cx="4562573" cy="25853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 for clustering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Often require &gt;&gt;2 dimensions</a:t>
            </a:r>
          </a:p>
          <a:p>
            <a:endParaRPr lang="en-US" dirty="0"/>
          </a:p>
          <a:p>
            <a:r>
              <a:rPr lang="en-US" dirty="0"/>
              <a:t>Distance metric needs to preserve local and global similarity/differences</a:t>
            </a:r>
          </a:p>
          <a:p>
            <a:endParaRPr lang="en-US" dirty="0"/>
          </a:p>
          <a:p>
            <a:r>
              <a:rPr lang="en-US" dirty="0"/>
              <a:t>PCA, Gene module analysis, autoencoder-based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9D24-1092-4BD8-BE57-DBF9B37964F1}"/>
              </a:ext>
            </a:extLst>
          </p:cNvPr>
          <p:cNvSpPr txBox="1"/>
          <p:nvPr/>
        </p:nvSpPr>
        <p:spPr>
          <a:xfrm>
            <a:off x="6590121" y="2274838"/>
            <a:ext cx="45625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 for visualization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Need to work in 2 (or 3) dimensions</a:t>
            </a:r>
          </a:p>
          <a:p>
            <a:endParaRPr lang="en-US" dirty="0"/>
          </a:p>
          <a:p>
            <a:r>
              <a:rPr lang="en-US" dirty="0"/>
              <a:t>Distance metrics are often highly nonlinear, and non-interpretable over large differences</a:t>
            </a:r>
          </a:p>
          <a:p>
            <a:endParaRPr lang="en-US" dirty="0"/>
          </a:p>
          <a:p>
            <a:r>
              <a:rPr lang="en-US" dirty="0"/>
              <a:t>t-SNE, UMAP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68350-9A8F-4A7A-A58A-E5F01AC1F83D}"/>
              </a:ext>
            </a:extLst>
          </p:cNvPr>
          <p:cNvSpPr txBox="1"/>
          <p:nvPr/>
        </p:nvSpPr>
        <p:spPr>
          <a:xfrm>
            <a:off x="4590854" y="5816338"/>
            <a:ext cx="37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approaches agree, great news!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B7A77-FFCD-4A6A-950A-037DFD0B8A13}"/>
              </a:ext>
            </a:extLst>
          </p:cNvPr>
          <p:cNvCxnSpPr/>
          <p:nvPr/>
        </p:nvCxnSpPr>
        <p:spPr>
          <a:xfrm flipH="1" flipV="1">
            <a:off x="4666268" y="4920792"/>
            <a:ext cx="1046375" cy="87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E9D08-A956-4F05-81AF-643ADEDF194C}"/>
              </a:ext>
            </a:extLst>
          </p:cNvPr>
          <p:cNvCxnSpPr/>
          <p:nvPr/>
        </p:nvCxnSpPr>
        <p:spPr>
          <a:xfrm flipV="1">
            <a:off x="6881567" y="4762915"/>
            <a:ext cx="942680" cy="105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BF97-95FD-4386-B598-7E89541C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720" cy="4618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Dimensionality reduction methods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1CED965B-4357-4832-8693-D5A51DD0C7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359" y="1006978"/>
            <a:ext cx="3659294" cy="3657600"/>
            <a:chOff x="1679" y="0"/>
            <a:chExt cx="4322" cy="4320"/>
          </a:xfrm>
        </p:grpSpPr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A67B4683-449D-48D1-B231-8DA3A9F77D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49" name="Picture 5">
              <a:extLst>
                <a:ext uri="{FF2B5EF4-FFF2-40B4-BE49-F238E27FC236}">
                  <a16:creationId xmlns:a16="http://schemas.microsoft.com/office/drawing/2014/main" id="{F6ADDEFF-18BF-4801-A717-69DE6549A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2A3597E0-0054-44CF-8562-B76D006D9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98241" y="1006978"/>
            <a:ext cx="3659294" cy="3657600"/>
            <a:chOff x="1679" y="0"/>
            <a:chExt cx="4322" cy="4320"/>
          </a:xfrm>
        </p:grpSpPr>
        <p:sp>
          <p:nvSpPr>
            <p:cNvPr id="31" name="AutoShape 7">
              <a:extLst>
                <a:ext uri="{FF2B5EF4-FFF2-40B4-BE49-F238E27FC236}">
                  <a16:creationId xmlns:a16="http://schemas.microsoft.com/office/drawing/2014/main" id="{DB5254E9-4817-4F03-8C76-7BF6BAEC19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53" name="Picture 9">
              <a:extLst>
                <a:ext uri="{FF2B5EF4-FFF2-40B4-BE49-F238E27FC236}">
                  <a16:creationId xmlns:a16="http://schemas.microsoft.com/office/drawing/2014/main" id="{48CED40D-CB23-4913-A977-268330F1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7FA1A647-C2D2-456E-8AC3-D8926228C3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4356" y="1006978"/>
            <a:ext cx="3659293" cy="3657600"/>
            <a:chOff x="1679" y="0"/>
            <a:chExt cx="4322" cy="4320"/>
          </a:xfrm>
        </p:grpSpPr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2117DCC7-6E1A-44BB-A4DF-48AB24AF5FF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57" name="Picture 13">
              <a:extLst>
                <a:ext uri="{FF2B5EF4-FFF2-40B4-BE49-F238E27FC236}">
                  <a16:creationId xmlns:a16="http://schemas.microsoft.com/office/drawing/2014/main" id="{F49D1F86-8095-4513-8493-23258BE4C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9">
            <a:extLst>
              <a:ext uri="{FF2B5EF4-FFF2-40B4-BE49-F238E27FC236}">
                <a16:creationId xmlns:a16="http://schemas.microsoft.com/office/drawing/2014/main" id="{8F48F8F8-939E-44F8-B3FC-D74921BE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r="70991" b="52921"/>
          <a:stretch/>
        </p:blipFill>
        <p:spPr bwMode="auto">
          <a:xfrm rot="16200000">
            <a:off x="1102050" y="4560180"/>
            <a:ext cx="408981" cy="261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C9DB1E16-0767-4648-A6ED-C41081C5E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47320" r="70991" b="14298"/>
          <a:stretch/>
        </p:blipFill>
        <p:spPr bwMode="auto">
          <a:xfrm rot="16200000">
            <a:off x="899601" y="4026467"/>
            <a:ext cx="408981" cy="213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68C92EB8-51AA-4C7D-89E1-51F221732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85765" r="70991"/>
          <a:stretch/>
        </p:blipFill>
        <p:spPr bwMode="auto">
          <a:xfrm rot="16200000">
            <a:off x="3082647" y="5471873"/>
            <a:ext cx="408982" cy="79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EDAC427-0E89-4151-B892-EB02AA410CA2}"/>
              </a:ext>
            </a:extLst>
          </p:cNvPr>
          <p:cNvSpPr txBox="1"/>
          <p:nvPr/>
        </p:nvSpPr>
        <p:spPr>
          <a:xfrm>
            <a:off x="0" y="4579378"/>
            <a:ext cx="279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Glutamatergic (Excitatory) Neurons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03ACA5-EE3B-40D3-9262-0C5EEF743395}"/>
              </a:ext>
            </a:extLst>
          </p:cNvPr>
          <p:cNvSpPr txBox="1"/>
          <p:nvPr/>
        </p:nvSpPr>
        <p:spPr>
          <a:xfrm>
            <a:off x="0" y="5332310"/>
            <a:ext cx="245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GABAergic (Inhibitory) Neurons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B592C5-73B1-44AC-B1BA-B05A4CC58AFF}"/>
              </a:ext>
            </a:extLst>
          </p:cNvPr>
          <p:cNvSpPr txBox="1"/>
          <p:nvPr/>
        </p:nvSpPr>
        <p:spPr>
          <a:xfrm>
            <a:off x="2536751" y="5343381"/>
            <a:ext cx="245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Non-neuronal cells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66337B-592E-4A18-A4EB-32F2126CAF58}"/>
              </a:ext>
            </a:extLst>
          </p:cNvPr>
          <p:cNvSpPr txBox="1"/>
          <p:nvPr/>
        </p:nvSpPr>
        <p:spPr>
          <a:xfrm>
            <a:off x="434119" y="1006978"/>
            <a:ext cx="326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with 2 PCs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E81307-739F-427E-9752-B89AEA276828}"/>
              </a:ext>
            </a:extLst>
          </p:cNvPr>
          <p:cNvSpPr txBox="1"/>
          <p:nvPr/>
        </p:nvSpPr>
        <p:spPr>
          <a:xfrm>
            <a:off x="5667623" y="974156"/>
            <a:ext cx="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F7D11C-4DAB-49CD-8435-767FD2076AE5}"/>
              </a:ext>
            </a:extLst>
          </p:cNvPr>
          <p:cNvSpPr txBox="1"/>
          <p:nvPr/>
        </p:nvSpPr>
        <p:spPr>
          <a:xfrm>
            <a:off x="9662089" y="984680"/>
            <a:ext cx="8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9ED12-37CC-42EB-940F-18243BD75E7D}"/>
              </a:ext>
            </a:extLst>
          </p:cNvPr>
          <p:cNvSpPr txBox="1"/>
          <p:nvPr/>
        </p:nvSpPr>
        <p:spPr>
          <a:xfrm>
            <a:off x="3961220" y="4579378"/>
            <a:ext cx="365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Nonlinear, preserves local structure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8327EB-60A9-4702-92FF-D0A6D3E12B64}"/>
              </a:ext>
            </a:extLst>
          </p:cNvPr>
          <p:cNvSpPr txBox="1"/>
          <p:nvPr/>
        </p:nvSpPr>
        <p:spPr>
          <a:xfrm>
            <a:off x="8426348" y="4511929"/>
            <a:ext cx="365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Nonlinear, preserves local structure and some aspects of global structure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5F20F2-211D-B5AC-8E2F-843B13D4D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7443" y="4948710"/>
            <a:ext cx="2038350" cy="4191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94A01B0-87D0-37EA-006E-61F8AB3D9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3865" y="4948710"/>
            <a:ext cx="198120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538441-067B-183A-F05B-7F71744E09E2}"/>
              </a:ext>
            </a:extLst>
          </p:cNvPr>
          <p:cNvSpPr txBox="1"/>
          <p:nvPr/>
        </p:nvSpPr>
        <p:spPr>
          <a:xfrm>
            <a:off x="4087443" y="5401558"/>
            <a:ext cx="242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High-dimensional “similarity”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E2CD3-2049-9E61-4326-9868A102466F}"/>
              </a:ext>
            </a:extLst>
          </p:cNvPr>
          <p:cNvSpPr txBox="1"/>
          <p:nvPr/>
        </p:nvSpPr>
        <p:spPr>
          <a:xfrm>
            <a:off x="6453865" y="5387199"/>
            <a:ext cx="230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Low-dimensional “similarity”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67C06C9-8DEA-338A-90DA-BE1E643EE2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9976" y="5824952"/>
            <a:ext cx="1609725" cy="38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9F4E8F-D29E-E9A6-7943-9AE810A45942}"/>
              </a:ext>
            </a:extLst>
          </p:cNvPr>
          <p:cNvSpPr txBox="1"/>
          <p:nvPr/>
        </p:nvSpPr>
        <p:spPr>
          <a:xfrm>
            <a:off x="5300358" y="6099128"/>
            <a:ext cx="19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Minimize KL divergence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C4DAA-0B7B-76CA-61D5-76CF3E78176E}"/>
              </a:ext>
            </a:extLst>
          </p:cNvPr>
          <p:cNvSpPr txBox="1"/>
          <p:nvPr/>
        </p:nvSpPr>
        <p:spPr>
          <a:xfrm>
            <a:off x="9506729" y="6045243"/>
            <a:ext cx="19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Minimize Cross-Entropy</a:t>
            </a:r>
          </a:p>
        </p:txBody>
      </p:sp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CEE4A35D-9B09-E7E1-7983-25602E6C6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1" r="13052" b="73403"/>
          <a:stretch/>
        </p:blipFill>
        <p:spPr>
          <a:xfrm>
            <a:off x="8672110" y="5705630"/>
            <a:ext cx="3334731" cy="3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36" grpId="0"/>
      <p:bldP spid="57" grpId="0"/>
      <p:bldP spid="14" grpId="0"/>
      <p:bldP spid="15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reduced dimension space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3921551" y="1696771"/>
            <a:ext cx="4873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For single-cell data:</a:t>
            </a:r>
          </a:p>
          <a:p>
            <a:pPr marL="342900" indent="-342900">
              <a:buAutoNum type="arabicParenR"/>
            </a:pPr>
            <a:r>
              <a:rPr lang="en-US" dirty="0"/>
              <a:t>Graph-based community detection methods</a:t>
            </a:r>
          </a:p>
          <a:p>
            <a:pPr marL="342900" indent="-342900">
              <a:buAutoNum type="arabicParenR"/>
            </a:pPr>
            <a:r>
              <a:rPr lang="en-US" dirty="0"/>
              <a:t>K-means</a:t>
            </a:r>
          </a:p>
          <a:p>
            <a:pPr marL="342900" indent="-342900">
              <a:buAutoNum type="arabicParenR"/>
            </a:pPr>
            <a:r>
              <a:rPr lang="en-US" dirty="0"/>
              <a:t>Hierarchical clustering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64" y="4272863"/>
            <a:ext cx="2341921" cy="181292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32" y="4084803"/>
            <a:ext cx="1998683" cy="2150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FD9684-F3AC-4BA9-8A21-726CD91B6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8607" b="11323"/>
          <a:stretch/>
        </p:blipFill>
        <p:spPr>
          <a:xfrm>
            <a:off x="8498006" y="4320942"/>
            <a:ext cx="2944717" cy="18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DF50D7-3559-4E7D-A86A-7E0C3900E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0"/>
          <a:stretch/>
        </p:blipFill>
        <p:spPr bwMode="auto">
          <a:xfrm>
            <a:off x="1158718" y="1757959"/>
            <a:ext cx="8895134" cy="243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F89225-1DA5-4B8C-B807-FC213187B326}"/>
              </a:ext>
            </a:extLst>
          </p:cNvPr>
          <p:cNvSpPr txBox="1"/>
          <p:nvPr/>
        </p:nvSpPr>
        <p:spPr>
          <a:xfrm>
            <a:off x="2869842" y="4191150"/>
            <a:ext cx="570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Essential to explore the parameter space!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83990-0E6D-4CA8-80CC-B4912226C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6" b="6454"/>
          <a:stretch/>
        </p:blipFill>
        <p:spPr bwMode="auto">
          <a:xfrm>
            <a:off x="1848253" y="4652815"/>
            <a:ext cx="7345789" cy="156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5DFD5-B0C7-444D-A86C-5AB5FF0F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clustering is sensitive to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B8808-C6CB-4856-8329-B4BFE71EAAE1}"/>
              </a:ext>
            </a:extLst>
          </p:cNvPr>
          <p:cNvSpPr txBox="1"/>
          <p:nvPr/>
        </p:nvSpPr>
        <p:spPr>
          <a:xfrm>
            <a:off x="8969721" y="5984285"/>
            <a:ext cx="252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Patterson-Cross et al. 2021</a:t>
            </a:r>
          </a:p>
        </p:txBody>
      </p:sp>
    </p:spTree>
    <p:extLst>
      <p:ext uri="{BB962C8B-B14F-4D97-AF65-F5344CB8AC3E}">
        <p14:creationId xmlns:p14="http://schemas.microsoft.com/office/powerpoint/2010/main" val="9027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9888-A554-422E-823F-1017FA28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45532" cy="1450757"/>
          </a:xfrm>
        </p:spPr>
        <p:txBody>
          <a:bodyPr>
            <a:normAutofit/>
          </a:bodyPr>
          <a:lstStyle/>
          <a:p>
            <a:r>
              <a:rPr lang="en-US" sz="4000" dirty="0"/>
              <a:t>The brain is an extremely heterogeneous structure</a:t>
            </a:r>
          </a:p>
        </p:txBody>
      </p:sp>
      <p:pic>
        <p:nvPicPr>
          <p:cNvPr id="76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04667FF-BC76-91C4-E7CC-2B9254EB6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3980" r="17071" b="51672"/>
          <a:stretch/>
        </p:blipFill>
        <p:spPr>
          <a:xfrm>
            <a:off x="5905142" y="2197150"/>
            <a:ext cx="5053840" cy="3193715"/>
          </a:xfr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A0A5253-024C-0779-946A-C8C7C427503F}"/>
              </a:ext>
            </a:extLst>
          </p:cNvPr>
          <p:cNvSpPr txBox="1"/>
          <p:nvPr/>
        </p:nvSpPr>
        <p:spPr>
          <a:xfrm>
            <a:off x="8652847" y="5689093"/>
            <a:ext cx="2402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Carpanini</a:t>
            </a:r>
            <a:r>
              <a:rPr lang="en-US" sz="1200" i="1" dirty="0"/>
              <a:t>, </a:t>
            </a:r>
            <a:r>
              <a:rPr lang="en-US" sz="1200" i="1" dirty="0" err="1"/>
              <a:t>Torvell</a:t>
            </a:r>
            <a:r>
              <a:rPr lang="en-US" sz="1200" i="1" dirty="0"/>
              <a:t>, &amp; Morgan (2019)</a:t>
            </a:r>
          </a:p>
        </p:txBody>
      </p:sp>
      <p:pic>
        <p:nvPicPr>
          <p:cNvPr id="4" name="Picture 2" descr="Image result for human brain">
            <a:extLst>
              <a:ext uri="{FF2B5EF4-FFF2-40B4-BE49-F238E27FC236}">
                <a16:creationId xmlns:a16="http://schemas.microsoft.com/office/drawing/2014/main" id="{26E60AE1-538C-31F8-14AB-0C0E8D7E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6" y="2014772"/>
            <a:ext cx="5200753" cy="38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2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Standard analytical (clustering) workflow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277979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Select genes to examine (variance-based metrics)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2196171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3" name="Freeform: Shape 12"/>
          <p:cNvSpPr/>
          <p:nvPr/>
        </p:nvSpPr>
        <p:spPr>
          <a:xfrm>
            <a:off x="2719315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Reduce dimensionality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(PCA, gene clustering, </a:t>
            </a:r>
            <a:r>
              <a:rPr lang="en-US" sz="1400" dirty="0"/>
              <a:t>autoencoders, etc.</a:t>
            </a:r>
            <a:r>
              <a:rPr lang="en-US" sz="1400" kern="1200" dirty="0"/>
              <a:t>)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4637507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5" name="Freeform: Shape 14"/>
          <p:cNvSpPr/>
          <p:nvPr/>
        </p:nvSpPr>
        <p:spPr>
          <a:xfrm>
            <a:off x="5160651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Select features on which to cluster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(PCs, gene modules, autoencoder nodes,</a:t>
            </a:r>
            <a:r>
              <a:rPr lang="en-US" sz="1400" dirty="0"/>
              <a:t> etc.</a:t>
            </a:r>
            <a:r>
              <a:rPr lang="en-US" sz="1400" kern="1200" dirty="0"/>
              <a:t>)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7078843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7" name="Freeform: Shape 16"/>
          <p:cNvSpPr/>
          <p:nvPr/>
        </p:nvSpPr>
        <p:spPr>
          <a:xfrm>
            <a:off x="7601987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Evaluate cell-cell distances</a:t>
            </a:r>
            <a:r>
              <a:rPr lang="en-US" sz="1400" kern="1200" dirty="0"/>
              <a:t>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 space, module space, nearest neighbor overlap)</a:t>
            </a:r>
          </a:p>
        </p:txBody>
      </p:sp>
      <p:sp>
        <p:nvSpPr>
          <p:cNvPr id="18" name="Freeform: Shape 17"/>
          <p:cNvSpPr/>
          <p:nvPr/>
        </p:nvSpPr>
        <p:spPr>
          <a:xfrm>
            <a:off x="9520179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9" name="Freeform: Shape 18"/>
          <p:cNvSpPr/>
          <p:nvPr/>
        </p:nvSpPr>
        <p:spPr>
          <a:xfrm>
            <a:off x="10043323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Apply clustering algorithm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(hierarchical, graph-based, mixture models, etc.)</a:t>
            </a:r>
            <a:endParaRPr lang="en-US" sz="1400" kern="1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F93400-E42D-A865-EF3F-A4973D2C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9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DE24-CF9B-4D14-8DFB-4C8AB462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Downstream analysis of putative cell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84941A-5D43-455E-BF89-311B77D24518}"/>
              </a:ext>
            </a:extLst>
          </p:cNvPr>
          <p:cNvGrpSpPr/>
          <p:nvPr/>
        </p:nvGrpSpPr>
        <p:grpSpPr>
          <a:xfrm>
            <a:off x="267445" y="2280803"/>
            <a:ext cx="2086263" cy="3850383"/>
            <a:chOff x="82296" y="1042416"/>
            <a:chExt cx="2877756" cy="5143421"/>
          </a:xfrm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2A8B4E97-A1E1-46CF-9BB8-D7D9758E48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852" y="1049399"/>
              <a:ext cx="2743200" cy="5136438"/>
              <a:chOff x="1375" y="-658"/>
              <a:chExt cx="3010" cy="5636"/>
            </a:xfrm>
          </p:grpSpPr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1B587280-FF14-4AE4-A99A-B93BFB7C7E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75" y="-658"/>
                <a:ext cx="3010" cy="5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" name="Picture 9">
                <a:extLst>
                  <a:ext uri="{FF2B5EF4-FFF2-40B4-BE49-F238E27FC236}">
                    <a16:creationId xmlns:a16="http://schemas.microsoft.com/office/drawing/2014/main" id="{08C8EF63-ABC4-4C5D-A310-632BD1DC9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5" y="-658"/>
                <a:ext cx="3018" cy="5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9B212C-AA85-448A-BE38-37B1D4B4FA51}"/>
                </a:ext>
              </a:extLst>
            </p:cNvPr>
            <p:cNvSpPr/>
            <p:nvPr/>
          </p:nvSpPr>
          <p:spPr>
            <a:xfrm>
              <a:off x="82296" y="1042416"/>
              <a:ext cx="310896" cy="310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0D1E36-20AE-43A0-B0E3-CDEA12079EC7}"/>
              </a:ext>
            </a:extLst>
          </p:cNvPr>
          <p:cNvGrpSpPr/>
          <p:nvPr/>
        </p:nvGrpSpPr>
        <p:grpSpPr>
          <a:xfrm>
            <a:off x="2923549" y="2030416"/>
            <a:ext cx="4718270" cy="1800869"/>
            <a:chOff x="2923030" y="1615440"/>
            <a:chExt cx="6380614" cy="24353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07315-5FAC-4540-B83E-077E4860BBAE}"/>
                </a:ext>
              </a:extLst>
            </p:cNvPr>
            <p:cNvGrpSpPr/>
            <p:nvPr/>
          </p:nvGrpSpPr>
          <p:grpSpPr>
            <a:xfrm>
              <a:off x="2923030" y="1615440"/>
              <a:ext cx="6125942" cy="2435352"/>
              <a:chOff x="2996183" y="1075944"/>
              <a:chExt cx="5964935" cy="2371344"/>
            </a:xfrm>
          </p:grpSpPr>
          <p:grpSp>
            <p:nvGrpSpPr>
              <p:cNvPr id="12" name="Group 12">
                <a:extLst>
                  <a:ext uri="{FF2B5EF4-FFF2-40B4-BE49-F238E27FC236}">
                    <a16:creationId xmlns:a16="http://schemas.microsoft.com/office/drawing/2014/main" id="{8B530EAE-3124-43B3-8C8E-A4ED2692D77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88969" y="1169226"/>
                <a:ext cx="5772149" cy="2278062"/>
                <a:chOff x="-756" y="725"/>
                <a:chExt cx="7272" cy="2870"/>
              </a:xfrm>
            </p:grpSpPr>
            <p:sp>
              <p:nvSpPr>
                <p:cNvPr id="14" name="AutoShape 11">
                  <a:extLst>
                    <a:ext uri="{FF2B5EF4-FFF2-40B4-BE49-F238E27FC236}">
                      <a16:creationId xmlns:a16="http://schemas.microsoft.com/office/drawing/2014/main" id="{DFB18FC2-6C41-4B64-A042-BE34F377CAD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-756" y="725"/>
                  <a:ext cx="7272" cy="2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5" name="Picture 13">
                  <a:extLst>
                    <a:ext uri="{FF2B5EF4-FFF2-40B4-BE49-F238E27FC236}">
                      <a16:creationId xmlns:a16="http://schemas.microsoft.com/office/drawing/2014/main" id="{9FB5602F-510F-4BCE-8622-783D6F0DFF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56" y="725"/>
                  <a:ext cx="7280" cy="28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9AE26-479D-42DC-B565-9EC9ABFE8262}"/>
                  </a:ext>
                </a:extLst>
              </p:cNvPr>
              <p:cNvSpPr/>
              <p:nvPr/>
            </p:nvSpPr>
            <p:spPr>
              <a:xfrm>
                <a:off x="2996183" y="1075944"/>
                <a:ext cx="1819318" cy="2166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53C22A-3556-4EA1-BCB5-50B1CFB7D64E}"/>
                </a:ext>
              </a:extLst>
            </p:cNvPr>
            <p:cNvSpPr/>
            <p:nvPr/>
          </p:nvSpPr>
          <p:spPr>
            <a:xfrm>
              <a:off x="8984356" y="1758696"/>
              <a:ext cx="319288" cy="31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8042FC-7179-4F00-869C-EF4FC63A008F}"/>
              </a:ext>
            </a:extLst>
          </p:cNvPr>
          <p:cNvSpPr txBox="1"/>
          <p:nvPr/>
        </p:nvSpPr>
        <p:spPr>
          <a:xfrm>
            <a:off x="166501" y="1634472"/>
            <a:ext cx="290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gene expression Marker gene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634A6-8134-4194-A0C5-3AFD63579FD3}"/>
              </a:ext>
            </a:extLst>
          </p:cNvPr>
          <p:cNvSpPr txBox="1"/>
          <p:nvPr/>
        </p:nvSpPr>
        <p:spPr>
          <a:xfrm>
            <a:off x="3614371" y="1772971"/>
            <a:ext cx="290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taxonomies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61B3E665-6E0C-4298-8742-6009E9412C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00867" y="2513541"/>
            <a:ext cx="3252929" cy="3245639"/>
            <a:chOff x="5051" y="1447"/>
            <a:chExt cx="2231" cy="2226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C26DBDAD-EA0C-4D63-9BC0-65B4A47D1F3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51" y="1447"/>
              <a:ext cx="2231" cy="2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63B6693E-1FFB-43DE-8682-E63DEF6A4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" y="1447"/>
              <a:ext cx="2236" cy="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1DF9D2D-64C6-4503-91D4-CD67F51A578A}"/>
              </a:ext>
            </a:extLst>
          </p:cNvPr>
          <p:cNvSpPr txBox="1"/>
          <p:nvPr/>
        </p:nvSpPr>
        <p:spPr>
          <a:xfrm>
            <a:off x="8353518" y="1866886"/>
            <a:ext cx="330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Associations with perturbations or clinical phenotypes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606ECFF9-4EF9-4DAA-99D7-0E0D6772CA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12276" y="4446967"/>
            <a:ext cx="3898900" cy="1820862"/>
            <a:chOff x="2094" y="3105"/>
            <a:chExt cx="2456" cy="1147"/>
          </a:xfrm>
        </p:grpSpPr>
        <p:sp>
          <p:nvSpPr>
            <p:cNvPr id="24" name="AutoShape 7">
              <a:extLst>
                <a:ext uri="{FF2B5EF4-FFF2-40B4-BE49-F238E27FC236}">
                  <a16:creationId xmlns:a16="http://schemas.microsoft.com/office/drawing/2014/main" id="{31BD526B-FC9F-4390-A1D7-A4FBA0D064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4" y="3105"/>
              <a:ext cx="2456" cy="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8A3385A1-3DDA-4C82-8748-A01EE9D9A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" y="3105"/>
              <a:ext cx="2460" cy="1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C5C-970B-47C8-9A9F-3D199DDBF495}"/>
              </a:ext>
            </a:extLst>
          </p:cNvPr>
          <p:cNvSpPr txBox="1"/>
          <p:nvPr/>
        </p:nvSpPr>
        <p:spPr>
          <a:xfrm>
            <a:off x="3166859" y="4008493"/>
            <a:ext cx="43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of functional validation experiments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45F37C-A525-453C-A5C2-510C0BD0A847}"/>
              </a:ext>
            </a:extLst>
          </p:cNvPr>
          <p:cNvSpPr txBox="1"/>
          <p:nvPr/>
        </p:nvSpPr>
        <p:spPr>
          <a:xfrm>
            <a:off x="7035990" y="5998417"/>
            <a:ext cx="159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Tasic et al. 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CF5759-519E-4925-A301-9B04E8771BB0}"/>
              </a:ext>
            </a:extLst>
          </p:cNvPr>
          <p:cNvSpPr txBox="1"/>
          <p:nvPr/>
        </p:nvSpPr>
        <p:spPr>
          <a:xfrm>
            <a:off x="10195715" y="5767118"/>
            <a:ext cx="159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Cain et al. 2023</a:t>
            </a:r>
          </a:p>
        </p:txBody>
      </p:sp>
    </p:spTree>
    <p:extLst>
      <p:ext uri="{BB962C8B-B14F-4D97-AF65-F5344CB8AC3E}">
        <p14:creationId xmlns:p14="http://schemas.microsoft.com/office/powerpoint/2010/main" val="24067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A65-1ED8-86D0-723A-652AB61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analysis – disease/perturbation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E8F7F-C7DA-0407-E237-F79AFE63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Differential cluster representation</a:t>
            </a:r>
          </a:p>
          <a:p>
            <a:endParaRPr lang="en-US" dirty="0"/>
          </a:p>
          <a:p>
            <a:r>
              <a:rPr lang="en-US" dirty="0"/>
              <a:t>Differential gene expression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343447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DDCA-5545-40DF-A096-514B1EF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45" y="286603"/>
            <a:ext cx="10372683" cy="1450757"/>
          </a:xfrm>
        </p:spPr>
        <p:txBody>
          <a:bodyPr>
            <a:normAutofit/>
          </a:bodyPr>
          <a:lstStyle/>
          <a:p>
            <a:r>
              <a:rPr lang="en-US" sz="3600" dirty="0"/>
              <a:t>Differential cluster composition across conditions</a:t>
            </a:r>
          </a:p>
        </p:txBody>
      </p:sp>
      <p:graphicFrame>
        <p:nvGraphicFramePr>
          <p:cNvPr id="4" name="Table 54">
            <a:extLst>
              <a:ext uri="{FF2B5EF4-FFF2-40B4-BE49-F238E27FC236}">
                <a16:creationId xmlns:a16="http://schemas.microsoft.com/office/drawing/2014/main" id="{ADA447C3-B8AA-4795-8A68-F8FF2A804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094362"/>
              </p:ext>
            </p:extLst>
          </p:nvPr>
        </p:nvGraphicFramePr>
        <p:xfrm>
          <a:off x="2191571" y="2212710"/>
          <a:ext cx="6658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43">
                  <a:extLst>
                    <a:ext uri="{9D8B030D-6E8A-4147-A177-3AD203B41FA5}">
                      <a16:colId xmlns:a16="http://schemas.microsoft.com/office/drawing/2014/main" val="229211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41%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29%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29%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48475"/>
                  </a:ext>
                </a:extLst>
              </a:tr>
            </a:tbl>
          </a:graphicData>
        </a:graphic>
      </p:graphicFrame>
      <p:graphicFrame>
        <p:nvGraphicFramePr>
          <p:cNvPr id="5" name="Table 54">
            <a:extLst>
              <a:ext uri="{FF2B5EF4-FFF2-40B4-BE49-F238E27FC236}">
                <a16:creationId xmlns:a16="http://schemas.microsoft.com/office/drawing/2014/main" id="{3F0DB0EB-8CB6-4A1B-8BEA-35E545B25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7319"/>
              </p:ext>
            </p:extLst>
          </p:nvPr>
        </p:nvGraphicFramePr>
        <p:xfrm>
          <a:off x="5916767" y="2247212"/>
          <a:ext cx="66584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43">
                  <a:extLst>
                    <a:ext uri="{9D8B030D-6E8A-4147-A177-3AD203B41FA5}">
                      <a16:colId xmlns:a16="http://schemas.microsoft.com/office/drawing/2014/main" val="229211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12%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39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46%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21%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4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21%</a:t>
                      </a:r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0364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548429C5-F1D1-481B-8DAA-CAAD245270C4}"/>
              </a:ext>
            </a:extLst>
          </p:cNvPr>
          <p:cNvGrpSpPr/>
          <p:nvPr/>
        </p:nvGrpSpPr>
        <p:grpSpPr>
          <a:xfrm>
            <a:off x="409702" y="2112402"/>
            <a:ext cx="1600276" cy="2576998"/>
            <a:chOff x="828179" y="2075791"/>
            <a:chExt cx="1600276" cy="25769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A04190-37A5-4F38-BF4B-7649302854DF}"/>
                </a:ext>
              </a:extLst>
            </p:cNvPr>
            <p:cNvSpPr/>
            <p:nvPr/>
          </p:nvSpPr>
          <p:spPr>
            <a:xfrm>
              <a:off x="1410264" y="2075791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8B54CB-6BB5-4CF8-AB65-52E40F807138}"/>
                </a:ext>
              </a:extLst>
            </p:cNvPr>
            <p:cNvSpPr/>
            <p:nvPr/>
          </p:nvSpPr>
          <p:spPr>
            <a:xfrm>
              <a:off x="1150328" y="2226825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C2D1C67-D4B4-466D-9A63-FE804A9035B4}"/>
                </a:ext>
              </a:extLst>
            </p:cNvPr>
            <p:cNvSpPr/>
            <p:nvPr/>
          </p:nvSpPr>
          <p:spPr>
            <a:xfrm>
              <a:off x="1288304" y="2364800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A96D16-910E-4650-A1CB-9BF42A667A85}"/>
                </a:ext>
              </a:extLst>
            </p:cNvPr>
            <p:cNvSpPr/>
            <p:nvPr/>
          </p:nvSpPr>
          <p:spPr>
            <a:xfrm>
              <a:off x="1049310" y="2640752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529195-88D2-4665-91C3-C1DE3DC817F6}"/>
                </a:ext>
              </a:extLst>
            </p:cNvPr>
            <p:cNvSpPr/>
            <p:nvPr/>
          </p:nvSpPr>
          <p:spPr>
            <a:xfrm>
              <a:off x="1272288" y="2803366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540B17-FEE3-4CDD-9981-5FBDB540065C}"/>
                </a:ext>
              </a:extLst>
            </p:cNvPr>
            <p:cNvSpPr/>
            <p:nvPr/>
          </p:nvSpPr>
          <p:spPr>
            <a:xfrm>
              <a:off x="1512514" y="2791047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0E9781-AFA2-40D9-8DB0-82CAFD384F03}"/>
                </a:ext>
              </a:extLst>
            </p:cNvPr>
            <p:cNvSpPr/>
            <p:nvPr/>
          </p:nvSpPr>
          <p:spPr>
            <a:xfrm>
              <a:off x="1611068" y="2389439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A530A5-6201-44EF-A7B1-DD0C6125E59F}"/>
                </a:ext>
              </a:extLst>
            </p:cNvPr>
            <p:cNvSpPr/>
            <p:nvPr/>
          </p:nvSpPr>
          <p:spPr>
            <a:xfrm>
              <a:off x="1816800" y="2564373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0C71F2-C696-43A1-8576-174C6D159FA7}"/>
                </a:ext>
              </a:extLst>
            </p:cNvPr>
            <p:cNvSpPr/>
            <p:nvPr/>
          </p:nvSpPr>
          <p:spPr>
            <a:xfrm>
              <a:off x="2076737" y="2640752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F02FBB-D88B-4C3D-A85A-D2F096AFECCB}"/>
                </a:ext>
              </a:extLst>
            </p:cNvPr>
            <p:cNvSpPr/>
            <p:nvPr/>
          </p:nvSpPr>
          <p:spPr>
            <a:xfrm>
              <a:off x="1717015" y="2932226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4B4595-62B4-4514-93F5-42FA15ED265F}"/>
                </a:ext>
              </a:extLst>
            </p:cNvPr>
            <p:cNvSpPr/>
            <p:nvPr/>
          </p:nvSpPr>
          <p:spPr>
            <a:xfrm>
              <a:off x="1975719" y="3054679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D3BD144-B40D-48B5-AA93-B5401A974E9A}"/>
                </a:ext>
              </a:extLst>
            </p:cNvPr>
            <p:cNvSpPr/>
            <p:nvPr/>
          </p:nvSpPr>
          <p:spPr>
            <a:xfrm>
              <a:off x="2113695" y="3192655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D9202A-AABE-4197-9F75-2CB688D259EA}"/>
                </a:ext>
              </a:extLst>
            </p:cNvPr>
            <p:cNvSpPr/>
            <p:nvPr/>
          </p:nvSpPr>
          <p:spPr>
            <a:xfrm>
              <a:off x="1049310" y="3168017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E1EC13-7652-4F2E-B7C6-7C6054501B11}"/>
                </a:ext>
              </a:extLst>
            </p:cNvPr>
            <p:cNvSpPr/>
            <p:nvPr/>
          </p:nvSpPr>
          <p:spPr>
            <a:xfrm>
              <a:off x="1187286" y="3305993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5622D9-4401-4037-A83D-2B66D72B1324}"/>
                </a:ext>
              </a:extLst>
            </p:cNvPr>
            <p:cNvSpPr/>
            <p:nvPr/>
          </p:nvSpPr>
          <p:spPr>
            <a:xfrm>
              <a:off x="1458311" y="3155698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ED7B1C0-00B8-4708-8F0D-C15C897B1F2B}"/>
                </a:ext>
              </a:extLst>
            </p:cNvPr>
            <p:cNvSpPr/>
            <p:nvPr/>
          </p:nvSpPr>
          <p:spPr>
            <a:xfrm>
              <a:off x="1086267" y="3719920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88F5FD-7653-489F-90A8-9B720F036CE1}"/>
                </a:ext>
              </a:extLst>
            </p:cNvPr>
            <p:cNvSpPr/>
            <p:nvPr/>
          </p:nvSpPr>
          <p:spPr>
            <a:xfrm>
              <a:off x="1320335" y="3649947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F20BA95-95CD-4F08-A497-34AA86F121D9}"/>
                </a:ext>
              </a:extLst>
            </p:cNvPr>
            <p:cNvSpPr/>
            <p:nvPr/>
          </p:nvSpPr>
          <p:spPr>
            <a:xfrm>
              <a:off x="1478019" y="3920970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029F35-4838-48C0-BC29-13A98A95C8BD}"/>
                </a:ext>
              </a:extLst>
            </p:cNvPr>
            <p:cNvSpPr/>
            <p:nvPr/>
          </p:nvSpPr>
          <p:spPr>
            <a:xfrm>
              <a:off x="1445990" y="3468607"/>
              <a:ext cx="170006" cy="162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709A36-72CB-4386-B450-1752540BEDF3}"/>
                </a:ext>
              </a:extLst>
            </p:cNvPr>
            <p:cNvSpPr/>
            <p:nvPr/>
          </p:nvSpPr>
          <p:spPr>
            <a:xfrm>
              <a:off x="1648025" y="3336297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F92B99-1C82-4515-A863-ACAC1EAD39F5}"/>
                </a:ext>
              </a:extLst>
            </p:cNvPr>
            <p:cNvSpPr/>
            <p:nvPr/>
          </p:nvSpPr>
          <p:spPr>
            <a:xfrm>
              <a:off x="1938761" y="3813546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5669B77-417C-4C23-A7E8-21B1641E38C2}"/>
                </a:ext>
              </a:extLst>
            </p:cNvPr>
            <p:cNvSpPr/>
            <p:nvPr/>
          </p:nvSpPr>
          <p:spPr>
            <a:xfrm>
              <a:off x="2002822" y="3387300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278BFB-816D-43BF-BEAC-1561DE57E7CA}"/>
                </a:ext>
              </a:extLst>
            </p:cNvPr>
            <p:cNvSpPr/>
            <p:nvPr/>
          </p:nvSpPr>
          <p:spPr>
            <a:xfrm>
              <a:off x="1733028" y="3631221"/>
              <a:ext cx="170006" cy="162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DBF97C-45F3-4AC0-AD5F-F5068BC85178}"/>
                </a:ext>
              </a:extLst>
            </p:cNvPr>
            <p:cNvSpPr/>
            <p:nvPr/>
          </p:nvSpPr>
          <p:spPr>
            <a:xfrm>
              <a:off x="1733028" y="4045148"/>
              <a:ext cx="170006" cy="162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28693E-764A-43FA-AE05-97A9F908C8E8}"/>
                </a:ext>
              </a:extLst>
            </p:cNvPr>
            <p:cNvSpPr txBox="1"/>
            <p:nvPr/>
          </p:nvSpPr>
          <p:spPr>
            <a:xfrm>
              <a:off x="828179" y="4283457"/>
              <a:ext cx="1600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disease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DB82A1-1A27-4A1C-87DF-D49EC18A4BED}"/>
              </a:ext>
            </a:extLst>
          </p:cNvPr>
          <p:cNvGrpSpPr/>
          <p:nvPr/>
        </p:nvGrpSpPr>
        <p:grpSpPr>
          <a:xfrm>
            <a:off x="4437312" y="2176443"/>
            <a:ext cx="2024181" cy="2584366"/>
            <a:chOff x="6411785" y="2527936"/>
            <a:chExt cx="2184619" cy="278920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7D9D638-8DD7-4E30-A181-30DD183D1068}"/>
                </a:ext>
              </a:extLst>
            </p:cNvPr>
            <p:cNvSpPr/>
            <p:nvPr/>
          </p:nvSpPr>
          <p:spPr>
            <a:xfrm>
              <a:off x="7421337" y="2718708"/>
              <a:ext cx="187779" cy="179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1414A0-4969-4C31-A82F-D9C91D7401B8}"/>
                </a:ext>
              </a:extLst>
            </p:cNvPr>
            <p:cNvSpPr/>
            <p:nvPr/>
          </p:nvSpPr>
          <p:spPr>
            <a:xfrm>
              <a:off x="6607629" y="2805793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50F107-6ACC-4FB0-BA26-F4906EB935E1}"/>
                </a:ext>
              </a:extLst>
            </p:cNvPr>
            <p:cNvSpPr/>
            <p:nvPr/>
          </p:nvSpPr>
          <p:spPr>
            <a:xfrm>
              <a:off x="7400584" y="3874228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2A88666-E6EC-4E5E-B3B1-E654593D3CE9}"/>
                </a:ext>
              </a:extLst>
            </p:cNvPr>
            <p:cNvSpPr/>
            <p:nvPr/>
          </p:nvSpPr>
          <p:spPr>
            <a:xfrm>
              <a:off x="6724650" y="3132638"/>
              <a:ext cx="187779" cy="179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4EEB958-E344-48FD-AEE8-3EEF943E04B9}"/>
                </a:ext>
              </a:extLst>
            </p:cNvPr>
            <p:cNvSpPr/>
            <p:nvPr/>
          </p:nvSpPr>
          <p:spPr>
            <a:xfrm>
              <a:off x="6666139" y="3532414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60893B-6351-4F0D-BA3B-D94215F62288}"/>
                </a:ext>
              </a:extLst>
            </p:cNvPr>
            <p:cNvSpPr/>
            <p:nvPr/>
          </p:nvSpPr>
          <p:spPr>
            <a:xfrm>
              <a:off x="7597548" y="3630386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41420C-4803-4382-B0D3-A32C9EB6276B}"/>
                </a:ext>
              </a:extLst>
            </p:cNvPr>
            <p:cNvSpPr/>
            <p:nvPr/>
          </p:nvSpPr>
          <p:spPr>
            <a:xfrm>
              <a:off x="7116535" y="2985407"/>
              <a:ext cx="187779" cy="179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AAE85F-1D94-4765-A918-EAAE4713C54C}"/>
                </a:ext>
              </a:extLst>
            </p:cNvPr>
            <p:cNvSpPr/>
            <p:nvPr/>
          </p:nvSpPr>
          <p:spPr>
            <a:xfrm>
              <a:off x="7343774" y="3178629"/>
              <a:ext cx="187779" cy="179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EAFBE6-C991-4B4D-AA3F-306C5085CCFA}"/>
                </a:ext>
              </a:extLst>
            </p:cNvPr>
            <p:cNvSpPr/>
            <p:nvPr/>
          </p:nvSpPr>
          <p:spPr>
            <a:xfrm>
              <a:off x="7630886" y="3262993"/>
              <a:ext cx="187779" cy="179614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C0DB06-2498-4C8D-953E-813048DCD9F5}"/>
                </a:ext>
              </a:extLst>
            </p:cNvPr>
            <p:cNvSpPr/>
            <p:nvPr/>
          </p:nvSpPr>
          <p:spPr>
            <a:xfrm>
              <a:off x="7233558" y="3584938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7EA5E8-2154-4AA4-899B-4A259377FCB3}"/>
                </a:ext>
              </a:extLst>
            </p:cNvPr>
            <p:cNvSpPr/>
            <p:nvPr/>
          </p:nvSpPr>
          <p:spPr>
            <a:xfrm>
              <a:off x="6943725" y="2527936"/>
              <a:ext cx="187779" cy="179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171BC5-A71A-4ACD-B89C-0F5EA5B4A641}"/>
                </a:ext>
              </a:extLst>
            </p:cNvPr>
            <p:cNvSpPr/>
            <p:nvPr/>
          </p:nvSpPr>
          <p:spPr>
            <a:xfrm>
              <a:off x="7671707" y="3872593"/>
              <a:ext cx="187779" cy="179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E67FF7-4435-4B55-9386-14235BCB81BE}"/>
                </a:ext>
              </a:extLst>
            </p:cNvPr>
            <p:cNvSpPr/>
            <p:nvPr/>
          </p:nvSpPr>
          <p:spPr>
            <a:xfrm>
              <a:off x="6496050" y="3845379"/>
              <a:ext cx="187779" cy="17961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2B5216-764F-4379-B928-51316003BB9D}"/>
                </a:ext>
              </a:extLst>
            </p:cNvPr>
            <p:cNvSpPr/>
            <p:nvPr/>
          </p:nvSpPr>
          <p:spPr>
            <a:xfrm>
              <a:off x="6924675" y="4177393"/>
              <a:ext cx="187779" cy="17961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EB7D8A7-4ED8-4D33-BEE1-A1B9E6D6E136}"/>
                </a:ext>
              </a:extLst>
            </p:cNvPr>
            <p:cNvSpPr/>
            <p:nvPr/>
          </p:nvSpPr>
          <p:spPr>
            <a:xfrm>
              <a:off x="6561363" y="4172224"/>
              <a:ext cx="187779" cy="179614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979B31A-BEB5-4CD7-B0C2-07FFE85E0105}"/>
                </a:ext>
              </a:extLst>
            </p:cNvPr>
            <p:cNvSpPr/>
            <p:nvPr/>
          </p:nvSpPr>
          <p:spPr>
            <a:xfrm>
              <a:off x="7025366" y="4655276"/>
              <a:ext cx="187779" cy="179614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28D99B6-9E9A-4ED4-A1D1-9CECE5C94A9E}"/>
                </a:ext>
              </a:extLst>
            </p:cNvPr>
            <p:cNvSpPr/>
            <p:nvPr/>
          </p:nvSpPr>
          <p:spPr>
            <a:xfrm>
              <a:off x="6795408" y="4377691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7D0D17-35F2-4F9A-9DDA-61830DBCEF57}"/>
                </a:ext>
              </a:extLst>
            </p:cNvPr>
            <p:cNvSpPr/>
            <p:nvPr/>
          </p:nvSpPr>
          <p:spPr>
            <a:xfrm>
              <a:off x="6943725" y="3314974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474EBB-E25F-4D24-8B9F-ACA0AE7F05B9}"/>
                </a:ext>
              </a:extLst>
            </p:cNvPr>
            <p:cNvSpPr/>
            <p:nvPr/>
          </p:nvSpPr>
          <p:spPr>
            <a:xfrm>
              <a:off x="6875687" y="3827419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3B2A16-DEAA-48AD-89E4-B92D54929D32}"/>
                </a:ext>
              </a:extLst>
            </p:cNvPr>
            <p:cNvSpPr/>
            <p:nvPr/>
          </p:nvSpPr>
          <p:spPr>
            <a:xfrm>
              <a:off x="7157356" y="4031252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B9A900A-7607-4F57-8C45-BC8EEF8A078A}"/>
                </a:ext>
              </a:extLst>
            </p:cNvPr>
            <p:cNvSpPr/>
            <p:nvPr/>
          </p:nvSpPr>
          <p:spPr>
            <a:xfrm>
              <a:off x="7478485" y="4558393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D4A7CF2-E8B6-4B50-B321-2E0796AFFCE5}"/>
                </a:ext>
              </a:extLst>
            </p:cNvPr>
            <p:cNvSpPr/>
            <p:nvPr/>
          </p:nvSpPr>
          <p:spPr>
            <a:xfrm>
              <a:off x="7549243" y="4087586"/>
              <a:ext cx="187779" cy="179614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27D7945-F98D-4092-BD29-E6E3F380BC3C}"/>
                </a:ext>
              </a:extLst>
            </p:cNvPr>
            <p:cNvSpPr/>
            <p:nvPr/>
          </p:nvSpPr>
          <p:spPr>
            <a:xfrm>
              <a:off x="7251245" y="4357007"/>
              <a:ext cx="187779" cy="179614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4173F1F-515B-4F46-BB73-8DA45354D1C4}"/>
                </a:ext>
              </a:extLst>
            </p:cNvPr>
            <p:cNvSpPr/>
            <p:nvPr/>
          </p:nvSpPr>
          <p:spPr>
            <a:xfrm>
              <a:off x="6701518" y="4724400"/>
              <a:ext cx="187779" cy="17961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45194C-3F78-4679-A291-93124813D5F9}"/>
                </a:ext>
              </a:extLst>
            </p:cNvPr>
            <p:cNvSpPr txBox="1"/>
            <p:nvPr/>
          </p:nvSpPr>
          <p:spPr>
            <a:xfrm>
              <a:off x="6411785" y="4918537"/>
              <a:ext cx="2184619" cy="39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disease</a:t>
              </a:r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EE0FE53-A21D-4D4C-A274-A35D1541D274}"/>
              </a:ext>
            </a:extLst>
          </p:cNvPr>
          <p:cNvSpPr/>
          <p:nvPr/>
        </p:nvSpPr>
        <p:spPr>
          <a:xfrm>
            <a:off x="3480656" y="3113553"/>
            <a:ext cx="593881" cy="2934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571F6A-6F2A-4D72-BD99-A707DDEC0F51}"/>
              </a:ext>
            </a:extLst>
          </p:cNvPr>
          <p:cNvGrpSpPr/>
          <p:nvPr/>
        </p:nvGrpSpPr>
        <p:grpSpPr>
          <a:xfrm>
            <a:off x="333485" y="4997071"/>
            <a:ext cx="6294342" cy="923330"/>
            <a:chOff x="828179" y="4971495"/>
            <a:chExt cx="6294342" cy="92333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225476-EBF5-4CBB-9B44-0D685EF01D69}"/>
                </a:ext>
              </a:extLst>
            </p:cNvPr>
            <p:cNvSpPr txBox="1"/>
            <p:nvPr/>
          </p:nvSpPr>
          <p:spPr>
            <a:xfrm>
              <a:off x="828179" y="4971495"/>
              <a:ext cx="62943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Possibilities:</a:t>
              </a:r>
            </a:p>
            <a:p>
              <a:r>
                <a:rPr lang="en-US" dirty="0"/>
                <a:t>	converting to        </a:t>
              </a:r>
            </a:p>
            <a:p>
              <a:r>
                <a:rPr lang="en-US" dirty="0"/>
                <a:t>	more susceptible as compared to 		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048DEB-17E4-4438-8824-E8C2A84EA385}"/>
                </a:ext>
              </a:extLst>
            </p:cNvPr>
            <p:cNvSpPr/>
            <p:nvPr/>
          </p:nvSpPr>
          <p:spPr>
            <a:xfrm>
              <a:off x="1020252" y="5361618"/>
              <a:ext cx="173989" cy="16642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B300781-16EE-489E-8DEB-445FC854329F}"/>
                </a:ext>
              </a:extLst>
            </p:cNvPr>
            <p:cNvSpPr/>
            <p:nvPr/>
          </p:nvSpPr>
          <p:spPr>
            <a:xfrm>
              <a:off x="1024021" y="5631724"/>
              <a:ext cx="173989" cy="166423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94BC4B7-2D65-451E-BC5A-AF6ED32A5F78}"/>
                </a:ext>
              </a:extLst>
            </p:cNvPr>
            <p:cNvSpPr/>
            <p:nvPr/>
          </p:nvSpPr>
          <p:spPr>
            <a:xfrm>
              <a:off x="2768980" y="5349948"/>
              <a:ext cx="173989" cy="16642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3EDDDFC-C597-4857-A823-ABF823AFD2C0}"/>
                </a:ext>
              </a:extLst>
            </p:cNvPr>
            <p:cNvSpPr/>
            <p:nvPr/>
          </p:nvSpPr>
          <p:spPr>
            <a:xfrm>
              <a:off x="4550028" y="5643734"/>
              <a:ext cx="173989" cy="166423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138E15-40F7-4FDE-B048-D928CAED506F}"/>
              </a:ext>
            </a:extLst>
          </p:cNvPr>
          <p:cNvSpPr txBox="1"/>
          <p:nvPr/>
        </p:nvSpPr>
        <p:spPr>
          <a:xfrm>
            <a:off x="4979183" y="5260612"/>
            <a:ext cx="425027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!! Cannot distinguish these two possibilities from static snapshots alone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600FF1-5C19-46A5-A593-FDDE7F38FF19}"/>
              </a:ext>
            </a:extLst>
          </p:cNvPr>
          <p:cNvSpPr txBox="1"/>
          <p:nvPr/>
        </p:nvSpPr>
        <p:spPr>
          <a:xfrm>
            <a:off x="4979183" y="5920401"/>
            <a:ext cx="425027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!! Causality unknown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D8B89-F8D0-9701-FB4D-1F94429C0ADC}"/>
              </a:ext>
            </a:extLst>
          </p:cNvPr>
          <p:cNvSpPr txBox="1"/>
          <p:nvPr/>
        </p:nvSpPr>
        <p:spPr>
          <a:xfrm>
            <a:off x="8384275" y="2176443"/>
            <a:ext cx="2287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Methods:</a:t>
            </a:r>
          </a:p>
          <a:p>
            <a:pPr marL="342900" indent="-342900">
              <a:buAutoNum type="arabicParenR"/>
            </a:pPr>
            <a:r>
              <a:rPr lang="en-US" dirty="0" err="1"/>
              <a:t>scCOMP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MASC</a:t>
            </a:r>
          </a:p>
          <a:p>
            <a:pPr marL="342900" indent="-342900">
              <a:buAutoNum type="arabicParenR"/>
            </a:pPr>
            <a:r>
              <a:rPr lang="en-US" dirty="0"/>
              <a:t>ANCOM-BC</a:t>
            </a:r>
          </a:p>
          <a:p>
            <a:pPr marL="342900" indent="-342900">
              <a:buAutoNum type="arabicParenR"/>
            </a:pPr>
            <a:r>
              <a:rPr lang="en-US" dirty="0"/>
              <a:t>Milo</a:t>
            </a:r>
          </a:p>
          <a:p>
            <a:pPr marL="342900" indent="-342900">
              <a:buAutoNum type="arabicParenR"/>
            </a:pPr>
            <a:r>
              <a:rPr lang="en-US" dirty="0"/>
              <a:t>Quasi-binomial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58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" grpId="0" animBg="1"/>
      <p:bldP spid="6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9AB5-DEAF-1FA3-9658-FE89323E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across conditions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AA6680-BD28-17A4-E1E6-5E9CC12A9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92150"/>
              </p:ext>
            </p:extLst>
          </p:nvPr>
        </p:nvGraphicFramePr>
        <p:xfrm>
          <a:off x="291153" y="3718561"/>
          <a:ext cx="1160969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898">
                  <a:extLst>
                    <a:ext uri="{9D8B030D-6E8A-4147-A177-3AD203B41FA5}">
                      <a16:colId xmlns:a16="http://schemas.microsoft.com/office/drawing/2014/main" val="2044592505"/>
                    </a:ext>
                  </a:extLst>
                </a:gridCol>
                <a:gridCol w="3869898">
                  <a:extLst>
                    <a:ext uri="{9D8B030D-6E8A-4147-A177-3AD203B41FA5}">
                      <a16:colId xmlns:a16="http://schemas.microsoft.com/office/drawing/2014/main" val="3064791958"/>
                    </a:ext>
                  </a:extLst>
                </a:gridCol>
                <a:gridCol w="3869898">
                  <a:extLst>
                    <a:ext uri="{9D8B030D-6E8A-4147-A177-3AD203B41FA5}">
                      <a16:colId xmlns:a16="http://schemas.microsoft.com/office/drawing/2014/main" val="3920615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that assumes each cell 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that incorporates donor-dependence of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29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Mann-Whitney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Pseudobulk</a:t>
                      </a:r>
                      <a:r>
                        <a:rPr lang="en-US" dirty="0"/>
                        <a:t> differential expression</a:t>
                      </a:r>
                      <a:br>
                        <a:rPr lang="en-US" dirty="0"/>
                      </a:br>
                      <a:r>
                        <a:rPr lang="en-US" dirty="0"/>
                        <a:t>Mixed-effect models (e.g. NEBULA)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95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genes distinguish clusters from each other?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64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Which genes are differential across conditions/samples?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8801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33BBFAA-BC1E-3D15-8F90-261422F4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293" y="1820311"/>
            <a:ext cx="4668900" cy="18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2909-C686-4145-A505-2062D62E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versus</a:t>
            </a:r>
            <a:r>
              <a:rPr lang="en-US" baseline="0" dirty="0"/>
              <a:t> discrete variation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9540157-8196-4839-82EA-4F78E56CABCE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7819411" y="2628061"/>
            <a:ext cx="1536875" cy="2696378"/>
            <a:chOff x="3198" y="760"/>
            <a:chExt cx="1284" cy="280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8C6E6390-39A4-4F76-908C-B25A7CEFD5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98" y="760"/>
              <a:ext cx="1284" cy="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C301CD-3624-436A-B358-ACC40165B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760"/>
              <a:ext cx="1286" cy="2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BD19C5E1-A8F9-4AF5-B408-6EC589004A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66324" y="2165682"/>
            <a:ext cx="1830858" cy="3215217"/>
            <a:chOff x="3550" y="1405"/>
            <a:chExt cx="1495" cy="21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AE35AF2E-E103-45E8-AAC6-3FA2CF4B2D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50" y="1405"/>
              <a:ext cx="1495" cy="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F96BA6F-AFF9-4F06-A286-76722BF3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60" r="14805"/>
            <a:stretch/>
          </p:blipFill>
          <p:spPr bwMode="auto">
            <a:xfrm>
              <a:off x="3550" y="1707"/>
              <a:ext cx="1275" cy="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69BA1FA6-E36C-4511-B727-EC71E62B49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7453" y="4252749"/>
            <a:ext cx="1864296" cy="2064850"/>
            <a:chOff x="399" y="1325"/>
            <a:chExt cx="1320" cy="1462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B01C70F6-979B-44D7-9049-88A13DFCBD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9" y="1325"/>
              <a:ext cx="1312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8AC4CE26-00CE-4184-83E9-44A500B58F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1"/>
            <a:stretch/>
          </p:blipFill>
          <p:spPr bwMode="auto">
            <a:xfrm>
              <a:off x="399" y="1657"/>
              <a:ext cx="1320" cy="1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E3CA0816-9F71-40F3-AC40-87221AD3EE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04654" y="4328932"/>
            <a:ext cx="1862885" cy="1974460"/>
            <a:chOff x="1878" y="1389"/>
            <a:chExt cx="1319" cy="1398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F2BCFCF2-CD1C-46F7-95AC-CDEEBB9FF1F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78" y="1389"/>
              <a:ext cx="1311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9" name="Picture 9">
              <a:extLst>
                <a:ext uri="{FF2B5EF4-FFF2-40B4-BE49-F238E27FC236}">
                  <a16:creationId xmlns:a16="http://schemas.microsoft.com/office/drawing/2014/main" id="{2CB67B6A-7DF3-4806-8650-3FD81F8AB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70"/>
            <a:stretch/>
          </p:blipFill>
          <p:spPr bwMode="auto">
            <a:xfrm>
              <a:off x="1878" y="1657"/>
              <a:ext cx="1319" cy="1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136B50C0-2419-4E63-91C3-7ECFE08AFF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2847" y="4328932"/>
            <a:ext cx="1908079" cy="1872771"/>
            <a:chOff x="3357" y="1425"/>
            <a:chExt cx="1351" cy="1326"/>
          </a:xfrm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E5D7919E-D5BA-4CFE-AA53-1C898D7243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7" y="1425"/>
              <a:ext cx="1343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33" name="Picture 13">
              <a:extLst>
                <a:ext uri="{FF2B5EF4-FFF2-40B4-BE49-F238E27FC236}">
                  <a16:creationId xmlns:a16="http://schemas.microsoft.com/office/drawing/2014/main" id="{C0D48A02-C08E-4D9C-802C-D7FB7C1B90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96"/>
            <a:stretch/>
          </p:blipFill>
          <p:spPr bwMode="auto">
            <a:xfrm>
              <a:off x="3357" y="1657"/>
              <a:ext cx="1351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83048A-28D9-4C5F-819E-53C20035BC2E}"/>
              </a:ext>
            </a:extLst>
          </p:cNvPr>
          <p:cNvSpPr txBox="1"/>
          <p:nvPr/>
        </p:nvSpPr>
        <p:spPr>
          <a:xfrm>
            <a:off x="152702" y="44012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mode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407E2-A2EF-439E-874F-DABC9D169025}"/>
              </a:ext>
            </a:extLst>
          </p:cNvPr>
          <p:cNvSpPr txBox="1"/>
          <p:nvPr/>
        </p:nvSpPr>
        <p:spPr>
          <a:xfrm>
            <a:off x="2516884" y="4385908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mode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5ADB7A-E767-45C2-8D5A-0A236B98A23B}"/>
              </a:ext>
            </a:extLst>
          </p:cNvPr>
          <p:cNvSpPr txBox="1"/>
          <p:nvPr/>
        </p:nvSpPr>
        <p:spPr>
          <a:xfrm>
            <a:off x="4569716" y="439726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mode 3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253D081-030E-425F-BF9F-34BCE6826A3E}"/>
              </a:ext>
            </a:extLst>
          </p:cNvPr>
          <p:cNvSpPr/>
          <p:nvPr/>
        </p:nvSpPr>
        <p:spPr>
          <a:xfrm>
            <a:off x="2567148" y="1852704"/>
            <a:ext cx="1536875" cy="4623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Expression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BF4C21-5E35-4404-93AF-AD17626B0868}"/>
              </a:ext>
            </a:extLst>
          </p:cNvPr>
          <p:cNvSpPr/>
          <p:nvPr/>
        </p:nvSpPr>
        <p:spPr>
          <a:xfrm>
            <a:off x="1160872" y="2570752"/>
            <a:ext cx="1701857" cy="4623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Heterogeneous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D3B4846-A14D-47C2-925B-1347C8F5CD01}"/>
              </a:ext>
            </a:extLst>
          </p:cNvPr>
          <p:cNvSpPr/>
          <p:nvPr/>
        </p:nvSpPr>
        <p:spPr>
          <a:xfrm>
            <a:off x="4626991" y="3517736"/>
            <a:ext cx="1701857" cy="4623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Homogeneous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2B6C3B-A99C-47B2-8B5F-893ED0CAFBEE}"/>
              </a:ext>
            </a:extLst>
          </p:cNvPr>
          <p:cNvSpPr/>
          <p:nvPr/>
        </p:nvSpPr>
        <p:spPr>
          <a:xfrm>
            <a:off x="2271566" y="3559681"/>
            <a:ext cx="1701857" cy="4623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09BD06B-04FE-487E-AA6C-9456E87AEF78}"/>
              </a:ext>
            </a:extLst>
          </p:cNvPr>
          <p:cNvSpPr/>
          <p:nvPr/>
        </p:nvSpPr>
        <p:spPr>
          <a:xfrm>
            <a:off x="113122" y="3559681"/>
            <a:ext cx="1701857" cy="4623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E7D92A-5EB3-4655-A015-23ADC9B8399B}"/>
              </a:ext>
            </a:extLst>
          </p:cNvPr>
          <p:cNvCxnSpPr>
            <a:stCxn id="27" idx="2"/>
            <a:endCxn id="31" idx="0"/>
          </p:cNvCxnSpPr>
          <p:nvPr/>
        </p:nvCxnSpPr>
        <p:spPr>
          <a:xfrm flipH="1">
            <a:off x="2011801" y="2315083"/>
            <a:ext cx="1323785" cy="2556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497B2E-43B8-4770-814E-B2406B9339E5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3335586" y="2315083"/>
            <a:ext cx="2142334" cy="12026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947188-8EEB-487B-9382-2F1030C0741B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 flipH="1">
            <a:off x="964051" y="3033131"/>
            <a:ext cx="1047750" cy="526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F8209F-5F91-4529-9805-D2B13E8CAAA8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2011801" y="3033131"/>
            <a:ext cx="1110694" cy="526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61F8F33-D494-4F08-8DDC-BE7B73ED6DBD}"/>
              </a:ext>
            </a:extLst>
          </p:cNvPr>
          <p:cNvSpPr txBox="1"/>
          <p:nvPr/>
        </p:nvSpPr>
        <p:spPr>
          <a:xfrm>
            <a:off x="4059823" y="3371378"/>
            <a:ext cx="48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218D98-31DD-4F76-8540-C3077716CFF3}"/>
              </a:ext>
            </a:extLst>
          </p:cNvPr>
          <p:cNvSpPr txBox="1"/>
          <p:nvPr/>
        </p:nvSpPr>
        <p:spPr>
          <a:xfrm>
            <a:off x="7722764" y="2165682"/>
            <a:ext cx="196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Discrete variation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40C7C0-4415-4DDE-8A45-CD11AD01F45F}"/>
              </a:ext>
            </a:extLst>
          </p:cNvPr>
          <p:cNvSpPr txBox="1"/>
          <p:nvPr/>
        </p:nvSpPr>
        <p:spPr>
          <a:xfrm>
            <a:off x="9620229" y="2165682"/>
            <a:ext cx="21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variation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14363B-9FAC-4D0A-82B7-237CF6D0D04C}"/>
              </a:ext>
            </a:extLst>
          </p:cNvPr>
          <p:cNvSpPr txBox="1"/>
          <p:nvPr/>
        </p:nvSpPr>
        <p:spPr>
          <a:xfrm rot="16200000">
            <a:off x="7254876" y="3560047"/>
            <a:ext cx="7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0E7C6F-BF27-4E18-B757-71E6D2D023ED}"/>
              </a:ext>
            </a:extLst>
          </p:cNvPr>
          <p:cNvSpPr txBox="1"/>
          <p:nvPr/>
        </p:nvSpPr>
        <p:spPr>
          <a:xfrm>
            <a:off x="8243271" y="5351015"/>
            <a:ext cx="963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02834E-3F0C-4B21-8B20-0F324D3AE7D7}"/>
              </a:ext>
            </a:extLst>
          </p:cNvPr>
          <p:cNvSpPr txBox="1"/>
          <p:nvPr/>
        </p:nvSpPr>
        <p:spPr>
          <a:xfrm>
            <a:off x="5431237" y="6008359"/>
            <a:ext cx="159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Cain et al. 2023</a:t>
            </a:r>
          </a:p>
        </p:txBody>
      </p:sp>
    </p:spTree>
    <p:extLst>
      <p:ext uri="{BB962C8B-B14F-4D97-AF65-F5344CB8AC3E}">
        <p14:creationId xmlns:p14="http://schemas.microsoft.com/office/powerpoint/2010/main" val="18312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46" grpId="0"/>
      <p:bldP spid="50" grpId="0"/>
      <p:bldP spid="51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5F37-5464-4CED-98C1-E30AF6E3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03" y="365125"/>
            <a:ext cx="1125805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Trajectory analysis – continuous variation in time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7DFB5B-9227-40FE-B8AB-9FDB15A5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4" y="2031759"/>
            <a:ext cx="7517324" cy="335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C7152-1955-4AAB-B3DB-CE4FA94BEEC2}"/>
              </a:ext>
            </a:extLst>
          </p:cNvPr>
          <p:cNvSpPr txBox="1"/>
          <p:nvPr/>
        </p:nvSpPr>
        <p:spPr>
          <a:xfrm>
            <a:off x="8357992" y="2031759"/>
            <a:ext cx="2016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packages:</a:t>
            </a:r>
          </a:p>
          <a:p>
            <a:r>
              <a:rPr lang="en-US" dirty="0"/>
              <a:t>Slingshot</a:t>
            </a:r>
          </a:p>
          <a:p>
            <a:r>
              <a:rPr lang="en-US" dirty="0"/>
              <a:t>Monocle</a:t>
            </a:r>
          </a:p>
          <a:p>
            <a:r>
              <a:rPr lang="en-US" dirty="0"/>
              <a:t>Waterfall</a:t>
            </a:r>
          </a:p>
          <a:p>
            <a:r>
              <a:rPr lang="en-US" dirty="0"/>
              <a:t>TSCAN</a:t>
            </a:r>
          </a:p>
          <a:p>
            <a:r>
              <a:rPr lang="en-US" dirty="0" err="1"/>
              <a:t>TradeSeq</a:t>
            </a:r>
            <a:endParaRPr lang="en-US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55CE54AF-7EDC-4044-8578-ABBD9C61D3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1121" y="4971220"/>
            <a:ext cx="1204472" cy="1334045"/>
            <a:chOff x="399" y="1325"/>
            <a:chExt cx="1320" cy="1462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1DB9F8AE-09D9-4C57-99F6-3BAB62FA22F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9" y="1325"/>
              <a:ext cx="1312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390FC2F0-D914-4C22-8949-1351C86D78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1"/>
            <a:stretch/>
          </p:blipFill>
          <p:spPr bwMode="auto">
            <a:xfrm>
              <a:off x="399" y="1657"/>
              <a:ext cx="1320" cy="1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66E7CA6F-82A5-4D88-B980-AD11A02616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08934" y="5030954"/>
            <a:ext cx="1203560" cy="1275646"/>
            <a:chOff x="1878" y="1389"/>
            <a:chExt cx="1319" cy="1398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34C2E47C-B2B6-4932-814D-B8FFAC5A3A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78" y="1389"/>
              <a:ext cx="1311" cy="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908FB815-74BB-44DD-890E-72C9F2707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70"/>
            <a:stretch/>
          </p:blipFill>
          <p:spPr bwMode="auto">
            <a:xfrm>
              <a:off x="1878" y="1657"/>
              <a:ext cx="1319" cy="1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9FEC58C-B0B5-41D9-8DC9-52A838C84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11577" y="5095317"/>
            <a:ext cx="1232760" cy="1209948"/>
            <a:chOff x="3357" y="1425"/>
            <a:chExt cx="1351" cy="1326"/>
          </a:xfrm>
        </p:grpSpPr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74EEC563-D1DF-40B3-BF0C-149B8512FEC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7" y="1425"/>
              <a:ext cx="1343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BC4315FC-502B-4AF3-B3D7-B9532D97EB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96"/>
            <a:stretch/>
          </p:blipFill>
          <p:spPr bwMode="auto">
            <a:xfrm>
              <a:off x="3357" y="1657"/>
              <a:ext cx="1351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E020CF-A756-4E11-A2B9-A6C1D4C043FE}"/>
              </a:ext>
            </a:extLst>
          </p:cNvPr>
          <p:cNvSpPr txBox="1"/>
          <p:nvPr/>
        </p:nvSpPr>
        <p:spPr>
          <a:xfrm>
            <a:off x="6831427" y="5030954"/>
            <a:ext cx="1678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Expression mode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FFD658-B539-4887-9D2E-14531C768D30}"/>
              </a:ext>
            </a:extLst>
          </p:cNvPr>
          <p:cNvSpPr txBox="1"/>
          <p:nvPr/>
        </p:nvSpPr>
        <p:spPr>
          <a:xfrm>
            <a:off x="8416234" y="5003228"/>
            <a:ext cx="1614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Expression mode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935E0-85B0-4031-9C84-03B9FBC78690}"/>
              </a:ext>
            </a:extLst>
          </p:cNvPr>
          <p:cNvSpPr txBox="1"/>
          <p:nvPr/>
        </p:nvSpPr>
        <p:spPr>
          <a:xfrm>
            <a:off x="10038425" y="5003228"/>
            <a:ext cx="178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Expression mode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5DFB5-BB97-4987-A938-955C9B232F69}"/>
              </a:ext>
            </a:extLst>
          </p:cNvPr>
          <p:cNvSpPr txBox="1"/>
          <p:nvPr/>
        </p:nvSpPr>
        <p:spPr>
          <a:xfrm>
            <a:off x="983477" y="5824380"/>
            <a:ext cx="511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But…not all continuous variation is a trajectory!</a:t>
            </a:r>
          </a:p>
        </p:txBody>
      </p:sp>
    </p:spTree>
    <p:extLst>
      <p:ext uri="{BB962C8B-B14F-4D97-AF65-F5344CB8AC3E}">
        <p14:creationId xmlns:p14="http://schemas.microsoft.com/office/powerpoint/2010/main" val="118551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8BF1-8B2E-BD79-0210-A1E04A68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single-cell RNA-seq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7F8A2-3997-B9D1-244A-7B357A8E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assumes that RNA-seq derived distinctions are meaningful</a:t>
            </a:r>
          </a:p>
          <a:p>
            <a:r>
              <a:rPr lang="en-US" dirty="0"/>
              <a:t>1)	Replication – are these signatures found in a separate single-cell data set?</a:t>
            </a:r>
          </a:p>
          <a:p>
            <a:r>
              <a:rPr lang="en-US" dirty="0"/>
              <a:t>2)	Tissue validation – are signatures preserved in intact tissue?</a:t>
            </a:r>
          </a:p>
          <a:p>
            <a:r>
              <a:rPr lang="en-US" dirty="0"/>
              <a:t>3)	Orthogonal validation – are there non-gene (protein) expression-based distinctions		 among putative cell types?</a:t>
            </a:r>
          </a:p>
          <a:p>
            <a:pPr lvl="5"/>
            <a:r>
              <a:rPr lang="en-US" sz="1800" dirty="0"/>
              <a:t>Spatial segregation</a:t>
            </a:r>
          </a:p>
          <a:p>
            <a:pPr lvl="5"/>
            <a:r>
              <a:rPr lang="en-US" sz="1800" dirty="0"/>
              <a:t>Physiological segregation</a:t>
            </a:r>
          </a:p>
          <a:p>
            <a:pPr lvl="5"/>
            <a:r>
              <a:rPr lang="en-US" sz="1800" dirty="0"/>
              <a:t>Functional distinctions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7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640B-86DD-4AD5-8B58-5EF3CF3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Integration with other</a:t>
            </a:r>
            <a:r>
              <a:rPr lang="en-US" sz="4400" baseline="0" dirty="0"/>
              <a:t> single-cell modalities</a:t>
            </a:r>
            <a:endParaRPr lang="en-US" sz="44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9298B72-F63B-409D-B9AB-6A4EBFC7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4" y="1826907"/>
            <a:ext cx="5343636" cy="28575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8B889B-15AE-4F14-8277-FAB77BBE62B5}"/>
              </a:ext>
            </a:extLst>
          </p:cNvPr>
          <p:cNvSpPr txBox="1"/>
          <p:nvPr/>
        </p:nvSpPr>
        <p:spPr>
          <a:xfrm>
            <a:off x="488728" y="4684466"/>
            <a:ext cx="466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epigenetics (ATAC-seq &amp; methylation)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CF8F4-879F-4928-A872-42FF3BB8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24" y="4696770"/>
            <a:ext cx="4413345" cy="13274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A1A61F-9A4B-492F-8841-80E92C761C11}"/>
              </a:ext>
            </a:extLst>
          </p:cNvPr>
          <p:cNvSpPr/>
          <p:nvPr/>
        </p:nvSpPr>
        <p:spPr>
          <a:xfrm>
            <a:off x="6922006" y="4545393"/>
            <a:ext cx="4781266" cy="16180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4EC5A-8081-4ED7-9C0B-D81407EAFC7A}"/>
              </a:ext>
            </a:extLst>
          </p:cNvPr>
          <p:cNvSpPr txBox="1"/>
          <p:nvPr/>
        </p:nvSpPr>
        <p:spPr>
          <a:xfrm>
            <a:off x="4718777" y="5908286"/>
            <a:ext cx="23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proteomics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633338-1714-4159-80B0-2C1E75A55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4" t="48174" r="20771" b="-1"/>
          <a:stretch/>
        </p:blipFill>
        <p:spPr>
          <a:xfrm>
            <a:off x="7883746" y="1965096"/>
            <a:ext cx="2699948" cy="20781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8C082E-16A2-418D-A4D4-21EBF20D8982}"/>
              </a:ext>
            </a:extLst>
          </p:cNvPr>
          <p:cNvSpPr/>
          <p:nvPr/>
        </p:nvSpPr>
        <p:spPr>
          <a:xfrm>
            <a:off x="7974842" y="1972157"/>
            <a:ext cx="3072536" cy="20781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E9989-B12F-40F1-8EAE-5C1225348F84}"/>
              </a:ext>
            </a:extLst>
          </p:cNvPr>
          <p:cNvSpPr txBox="1"/>
          <p:nvPr/>
        </p:nvSpPr>
        <p:spPr>
          <a:xfrm>
            <a:off x="6833896" y="4034732"/>
            <a:ext cx="485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High-resolution spatially-resolved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3247874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9C10-D106-4A8C-866F-AD9D1F7E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single-cell RNA-seq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D01F-AFBA-5837-0988-F72BDDFF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7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EF9E-FE7A-2496-1700-DE31EC29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cell classes in the brain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9D0BA4-D478-A07B-7C49-9C04BB69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50542"/>
            <a:ext cx="3593960" cy="2397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60EB56-9526-0C7E-34B7-7FA677772F96}"/>
              </a:ext>
            </a:extLst>
          </p:cNvPr>
          <p:cNvSpPr/>
          <p:nvPr/>
        </p:nvSpPr>
        <p:spPr>
          <a:xfrm>
            <a:off x="4052264" y="2507300"/>
            <a:ext cx="2649288" cy="949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Neurons</a:t>
            </a:r>
          </a:p>
          <a:p>
            <a:pPr algn="ctr"/>
            <a:r>
              <a:rPr lang="en-US" sz="1200" dirty="0"/>
              <a:t>Major electrically active cells, responsible for signal processing and propagation in the brain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A7F83B-47B1-40DF-F4CC-7A08BCB2C9B0}"/>
              </a:ext>
            </a:extLst>
          </p:cNvPr>
          <p:cNvSpPr/>
          <p:nvPr/>
        </p:nvSpPr>
        <p:spPr>
          <a:xfrm>
            <a:off x="200025" y="4760895"/>
            <a:ext cx="2933792" cy="94991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Glia</a:t>
            </a:r>
          </a:p>
          <a:p>
            <a:pPr algn="ctr"/>
            <a:r>
              <a:rPr lang="en-US" sz="1200" dirty="0"/>
              <a:t>Historically thought of as “support” cells, but have a wide array of functions related to overall brain health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E25546-E7D6-CD17-5B0D-ED1AF130DC81}"/>
              </a:ext>
            </a:extLst>
          </p:cNvPr>
          <p:cNvSpPr/>
          <p:nvPr/>
        </p:nvSpPr>
        <p:spPr>
          <a:xfrm>
            <a:off x="7337158" y="2537249"/>
            <a:ext cx="1966641" cy="94991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Excitatory neurons</a:t>
            </a:r>
          </a:p>
          <a:p>
            <a:pPr algn="ctr"/>
            <a:r>
              <a:rPr lang="en-US" sz="1200" dirty="0"/>
              <a:t>Generally activate other neurons, can have long range projections to different brain regions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A26AFD-AD5C-A08F-7BD5-D30199633894}"/>
              </a:ext>
            </a:extLst>
          </p:cNvPr>
          <p:cNvSpPr/>
          <p:nvPr/>
        </p:nvSpPr>
        <p:spPr>
          <a:xfrm>
            <a:off x="9716686" y="2546326"/>
            <a:ext cx="1966641" cy="9499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Inhibitory neurons</a:t>
            </a:r>
          </a:p>
          <a:p>
            <a:pPr algn="ctr"/>
            <a:r>
              <a:rPr lang="en-US" sz="1200" dirty="0"/>
              <a:t>Generally repress activity in other neurons, tend to be locally projecting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0753F1-732B-8861-4C53-6B5AC0620544}"/>
              </a:ext>
            </a:extLst>
          </p:cNvPr>
          <p:cNvSpPr/>
          <p:nvPr/>
        </p:nvSpPr>
        <p:spPr>
          <a:xfrm>
            <a:off x="3599501" y="4194659"/>
            <a:ext cx="2357416" cy="94991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Astrocytes</a:t>
            </a:r>
          </a:p>
          <a:p>
            <a:pPr algn="ctr"/>
            <a:r>
              <a:rPr lang="en-US" sz="1200" dirty="0"/>
              <a:t>Involved in blood-brain barrier maintenance, neurotransmitter clean-up, neuronal health maintenance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D91834-637E-DA11-D3F5-B7BD516BC3FF}"/>
              </a:ext>
            </a:extLst>
          </p:cNvPr>
          <p:cNvSpPr/>
          <p:nvPr/>
        </p:nvSpPr>
        <p:spPr>
          <a:xfrm>
            <a:off x="3599500" y="5314725"/>
            <a:ext cx="2357416" cy="94991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Oligodendrocytes</a:t>
            </a:r>
          </a:p>
          <a:p>
            <a:pPr algn="ctr"/>
            <a:r>
              <a:rPr lang="en-US" sz="1200" dirty="0"/>
              <a:t>Myelinate neuronal axons to allow for more efficient signal processing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A421A6-0FB7-CFE1-014B-8CF13C3CE2A4}"/>
              </a:ext>
            </a:extLst>
          </p:cNvPr>
          <p:cNvSpPr/>
          <p:nvPr/>
        </p:nvSpPr>
        <p:spPr>
          <a:xfrm>
            <a:off x="6134602" y="4203839"/>
            <a:ext cx="2357416" cy="94991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Microglia</a:t>
            </a:r>
          </a:p>
          <a:p>
            <a:pPr algn="ctr"/>
            <a:r>
              <a:rPr lang="en-US" sz="1200" dirty="0"/>
              <a:t>Resident innate immune cells in the brain, responsible for surveillance, synaptic pruning, and brain health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55FDCB-E3F4-3FE6-2241-F66C15C745AB}"/>
              </a:ext>
            </a:extLst>
          </p:cNvPr>
          <p:cNvSpPr/>
          <p:nvPr/>
        </p:nvSpPr>
        <p:spPr>
          <a:xfrm>
            <a:off x="6096000" y="5314725"/>
            <a:ext cx="2396018" cy="94991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Vascular cells</a:t>
            </a:r>
          </a:p>
          <a:p>
            <a:pPr algn="ctr"/>
            <a:r>
              <a:rPr lang="en-US" sz="1200" dirty="0"/>
              <a:t>Involved in blood-brain barrier maintenance, ensure stability of vasculature in the brain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5E41DD-9A69-42B4-D6C3-C5C7D0DB7572}"/>
              </a:ext>
            </a:extLst>
          </p:cNvPr>
          <p:cNvSpPr/>
          <p:nvPr/>
        </p:nvSpPr>
        <p:spPr>
          <a:xfrm>
            <a:off x="8669703" y="4203839"/>
            <a:ext cx="2357416" cy="94991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Ependymal cells</a:t>
            </a:r>
          </a:p>
          <a:p>
            <a:pPr algn="ctr"/>
            <a:r>
              <a:rPr lang="en-US" sz="1200" dirty="0"/>
              <a:t>Line the brain ventricles, generate cerebrospinal fluid</a:t>
            </a:r>
          </a:p>
        </p:txBody>
      </p:sp>
    </p:spTree>
    <p:extLst>
      <p:ext uri="{BB962C8B-B14F-4D97-AF65-F5344CB8AC3E}">
        <p14:creationId xmlns:p14="http://schemas.microsoft.com/office/powerpoint/2010/main" val="38950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5934-3892-366E-0039-E56FCCBE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216AF-A393-A683-4E15-B7531B75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Students will identify a data set (either publicly available, or generated by their lab) </a:t>
            </a:r>
          </a:p>
          <a:p>
            <a:endParaRPr lang="en-US" sz="1800" dirty="0">
              <a:solidFill>
                <a:srgbClr val="2D3B45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rite code to analyze it with regards to a specific scientific question. </a:t>
            </a:r>
          </a:p>
          <a:p>
            <a:endParaRPr lang="en-US" sz="18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 summary plots/visualizations/tables to present to the class</a:t>
            </a:r>
          </a:p>
          <a:p>
            <a:endParaRPr lang="en-US" sz="1800" dirty="0">
              <a:solidFill>
                <a:srgbClr val="2D3B45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programming language can be used (R, python, MATLAB, etc.)</a:t>
            </a:r>
          </a:p>
          <a:p>
            <a:endParaRPr lang="en-US" sz="1800" dirty="0">
              <a:solidFill>
                <a:srgbClr val="2D3B45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presentation will be 15 minutes long, with 5 minutes for questions afterwards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4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39BAE-BABE-351A-1299-42E95363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1388-BFAD-35C3-5046-753AB9B3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81244-4A9D-A30A-35B1-9FBBF715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presentation should have the following components:</a:t>
            </a:r>
          </a:p>
          <a:p>
            <a:pPr lvl="1"/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of the biological question being asked (1 slide + more for background if needed)</a:t>
            </a:r>
          </a:p>
          <a:p>
            <a:pPr lvl="1"/>
            <a:endParaRPr lang="en-US" sz="1600" dirty="0">
              <a:solidFill>
                <a:srgbClr val="2D3B45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of the data set (modality, provenance, rows/columns/size, sample number, etc.; 2-3 minutes)</a:t>
            </a:r>
          </a:p>
          <a:p>
            <a:pPr lvl="1"/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 workflow (supervised/unsupervised/</a:t>
            </a:r>
            <a:r>
              <a:rPr lang="en-US" sz="16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both, main steps, parameter selection, etc.</a:t>
            </a:r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sz="1600" u="sng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brief walkthrough of notebook or markdown file with code</a:t>
            </a:r>
            <a:r>
              <a:rPr lang="en-US" sz="16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(5 minutes)</a:t>
            </a:r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 (figures, plots, etc.; 3-5 minutes</a:t>
            </a:r>
            <a:r>
              <a:rPr lang="en-US" sz="16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Challenges/difficulties (1 slide)</a:t>
            </a:r>
          </a:p>
          <a:p>
            <a:pPr lvl="1"/>
            <a:endParaRPr lang="en-US" sz="1600" dirty="0">
              <a:solidFill>
                <a:srgbClr val="2D3B45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rgbClr val="2D3B45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analyses (1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27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0061-92C5-0E93-5866-63C01959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 set 1: Bulk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EA1E5-01CF-27E8-034C-E4F2B2CF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data set is extracted from the Mostafavi, Gaiteri et al. (Nature Neuroscience, 2018) paper, which used bulk RNA-seq to examine gene co-expression networks in aged individuals with and without neurodegenerative diseases. The goal of this study was to identify sets of genes associated with various pathological and clinical phenotypes.</a:t>
            </a:r>
          </a:p>
          <a:p>
            <a:endParaRPr lang="en-US" dirty="0"/>
          </a:p>
          <a:p>
            <a:r>
              <a:rPr lang="en-US" dirty="0"/>
              <a:t>Analyses of this subset of the data could include, but are not limited to:</a:t>
            </a:r>
          </a:p>
          <a:p>
            <a:r>
              <a:rPr lang="en-US" dirty="0"/>
              <a:t>1) Differential gene expression between clinical conditions and/or sex</a:t>
            </a:r>
          </a:p>
          <a:p>
            <a:r>
              <a:rPr lang="en-US" dirty="0"/>
              <a:t>2) Associations of genes with post-mortem interval</a:t>
            </a:r>
          </a:p>
          <a:p>
            <a:r>
              <a:rPr lang="en-US" dirty="0"/>
              <a:t>3) Clustering of genes into modules to identify major modes of gene expression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8356-4DEE-A8CD-AD08-DA9F3A22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Available data set 2: single-nucleus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A4B8-35C0-E1E6-27F3-6D1C5539B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data set is extracted from the Otero-Garcia et al. (Neuron, 2022) paper, which used single-soma RNA-seq profiling to examine differences in human cortical neurons with and without tau aggregation. Tau aggregation is a hallmark of Alzheimer's Disease, so the goal of the study was to identify differential subcluster representation and gene expression in tau-positive versus tau-negative cells.</a:t>
            </a:r>
          </a:p>
          <a:p>
            <a:endParaRPr lang="en-US" dirty="0"/>
          </a:p>
          <a:p>
            <a:r>
              <a:rPr lang="en-US" dirty="0"/>
              <a:t>Analyses of this subset of the data could include, but are not limited to:</a:t>
            </a:r>
          </a:p>
          <a:p>
            <a:r>
              <a:rPr lang="en-US" dirty="0"/>
              <a:t>1) </a:t>
            </a:r>
            <a:r>
              <a:rPr lang="en-US" dirty="0" err="1"/>
              <a:t>Reclustering</a:t>
            </a:r>
            <a:r>
              <a:rPr lang="en-US" dirty="0"/>
              <a:t> and gene marker discovery for clusters</a:t>
            </a:r>
          </a:p>
          <a:p>
            <a:r>
              <a:rPr lang="en-US" dirty="0"/>
              <a:t>2) Differential gene expression between tau-positive and tau-negative nuclei</a:t>
            </a:r>
          </a:p>
          <a:p>
            <a:r>
              <a:rPr lang="en-US" dirty="0"/>
              <a:t>3) Differential proportion representation of clusters in tau-positive and tau-negative nuclei </a:t>
            </a:r>
          </a:p>
        </p:txBody>
      </p:sp>
    </p:spTree>
    <p:extLst>
      <p:ext uri="{BB962C8B-B14F-4D97-AF65-F5344CB8AC3E}">
        <p14:creationId xmlns:p14="http://schemas.microsoft.com/office/powerpoint/2010/main" val="2519558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84DD-A641-5CD7-EF66-1D53DC34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 set 3: </a:t>
            </a:r>
            <a:r>
              <a:rPr lang="en-US" dirty="0" err="1"/>
              <a:t>Visium</a:t>
            </a:r>
            <a:r>
              <a:rPr lang="en-US" dirty="0"/>
              <a:t> spatial transcriptomics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DE22-03D1-29E9-2DCE-C6709825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data set is extracted from the Maynard et al. (Nature Neuroscience 2020) paper, which used the </a:t>
            </a:r>
            <a:r>
              <a:rPr lang="en-US" dirty="0" err="1"/>
              <a:t>Visium</a:t>
            </a:r>
            <a:r>
              <a:rPr lang="en-US" dirty="0"/>
              <a:t> spatial transcriptomics platform to examine human frontal cortex tissue from 3 individuals. The original study identified layer-specific markers and potential associations with disease and other biological processes using gene enrichment analysis.</a:t>
            </a:r>
          </a:p>
          <a:p>
            <a:endParaRPr lang="en-US" dirty="0"/>
          </a:p>
          <a:p>
            <a:r>
              <a:rPr lang="en-US" dirty="0"/>
              <a:t>Analyses of this subset of the data could include, but are not limited to:</a:t>
            </a:r>
          </a:p>
          <a:p>
            <a:r>
              <a:rPr lang="en-US" dirty="0"/>
              <a:t>1) Clustering of spots to identify regions with similar gene expression</a:t>
            </a:r>
          </a:p>
          <a:p>
            <a:r>
              <a:rPr lang="en-US" dirty="0"/>
              <a:t>2) Associations of genes with specific spatial locations</a:t>
            </a:r>
          </a:p>
          <a:p>
            <a:r>
              <a:rPr lang="en-US" dirty="0"/>
              <a:t>3) Differential gene expression across layers or clusters to identify key variable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0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CD3-D15D-4CA7-A9AE-EC852980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of brain tissue</a:t>
            </a:r>
          </a:p>
        </p:txBody>
      </p:sp>
      <p:pic>
        <p:nvPicPr>
          <p:cNvPr id="5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72A4160A-3611-44BF-9DE0-1157E56A9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2" y="3259007"/>
            <a:ext cx="5349637" cy="2768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1E473-D475-4810-B9B3-67439904712F}"/>
              </a:ext>
            </a:extLst>
          </p:cNvPr>
          <p:cNvSpPr txBox="1"/>
          <p:nvPr/>
        </p:nvSpPr>
        <p:spPr>
          <a:xfrm>
            <a:off x="5175536" y="5337255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Hirokawa, 2018</a:t>
            </a:r>
          </a:p>
        </p:txBody>
      </p:sp>
      <p:pic>
        <p:nvPicPr>
          <p:cNvPr id="9" name="Picture 2" descr="Image result for central dogma">
            <a:extLst>
              <a:ext uri="{FF2B5EF4-FFF2-40B4-BE49-F238E27FC236}">
                <a16:creationId xmlns:a16="http://schemas.microsoft.com/office/drawing/2014/main" id="{0943AA5C-EB39-43BB-8EDF-6960C0682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6560"/>
          <a:stretch/>
        </p:blipFill>
        <p:spPr bwMode="auto">
          <a:xfrm>
            <a:off x="7800805" y="2311208"/>
            <a:ext cx="4287063" cy="25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393F31-2C3A-4606-9BDD-7F692B131A2E}"/>
              </a:ext>
            </a:extLst>
          </p:cNvPr>
          <p:cNvSpPr txBox="1"/>
          <p:nvPr/>
        </p:nvSpPr>
        <p:spPr>
          <a:xfrm>
            <a:off x="7414107" y="5236175"/>
            <a:ext cx="428706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mRNA (&amp; protein) levels in brain tissue from individuals with and without disease</a:t>
            </a:r>
          </a:p>
        </p:txBody>
      </p:sp>
      <p:pic>
        <p:nvPicPr>
          <p:cNvPr id="12" name="Picture 2" descr="Image result for brain cell types">
            <a:extLst>
              <a:ext uri="{FF2B5EF4-FFF2-40B4-BE49-F238E27FC236}">
                <a16:creationId xmlns:a16="http://schemas.microsoft.com/office/drawing/2014/main" id="{FF1CF083-3ABD-49D0-A4BD-7772DFFA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57455E-AE1B-4B95-8B1B-5CEF7175E362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741C0-2B7C-46B0-8A0C-3E2B2450A295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EA158-76F3-4C49-BD60-4311206D1377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9848-D3B3-4CE6-B32F-AAA2473B3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38C43B-8568-4F9C-9EF9-3A99B8BE0946}"/>
              </a:ext>
            </a:extLst>
          </p:cNvPr>
          <p:cNvGraphicFramePr>
            <a:graphicFrameLocks noGrp="1"/>
          </p:cNvGraphicFramePr>
          <p:nvPr/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69FFA9-EEEB-4C91-A74F-2570D0FA3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78682-5B41-40E3-872A-D0C79ED360BD}"/>
              </a:ext>
            </a:extLst>
          </p:cNvPr>
          <p:cNvGraphicFramePr>
            <a:graphicFrameLocks noGrp="1"/>
          </p:cNvGraphicFramePr>
          <p:nvPr/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0479C18-9515-4434-83F9-5F70FA2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2E626-C5EB-E5EF-C810-C1983205CB78}"/>
              </a:ext>
            </a:extLst>
          </p:cNvPr>
          <p:cNvGraphicFramePr>
            <a:graphicFrameLocks noGrp="1"/>
          </p:cNvGraphicFramePr>
          <p:nvPr/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0" name="Picture 9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5530890-8C94-DECB-3F2E-17CDC031A6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DDCA-5545-40DF-A096-514B1EF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86603"/>
            <a:ext cx="11543167" cy="1450757"/>
          </a:xfrm>
        </p:spPr>
        <p:txBody>
          <a:bodyPr>
            <a:normAutofit/>
          </a:bodyPr>
          <a:lstStyle/>
          <a:p>
            <a:r>
              <a:rPr lang="en-US" sz="4000" dirty="0"/>
              <a:t>Bulk and single-cell/nucleus RNA-seq</a:t>
            </a:r>
          </a:p>
        </p:txBody>
      </p:sp>
      <p:pic>
        <p:nvPicPr>
          <p:cNvPr id="65" name="Picture 6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0799634-567E-491E-B14C-533CFE275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8" y="2030276"/>
            <a:ext cx="8639842" cy="2043165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47E425AE-5D15-C7BC-7E8A-FDC499D0C30D}"/>
              </a:ext>
            </a:extLst>
          </p:cNvPr>
          <p:cNvSpPr/>
          <p:nvPr/>
        </p:nvSpPr>
        <p:spPr>
          <a:xfrm rot="5400000">
            <a:off x="3202732" y="2129713"/>
            <a:ext cx="1366935" cy="3965510"/>
          </a:xfrm>
          <a:prstGeom prst="arc">
            <a:avLst>
              <a:gd name="adj1" fmla="val 16290644"/>
              <a:gd name="adj2" fmla="val 564297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88F38-FB89-A3C0-67B3-E04D9EE91931}"/>
              </a:ext>
            </a:extLst>
          </p:cNvPr>
          <p:cNvSpPr txBox="1"/>
          <p:nvPr/>
        </p:nvSpPr>
        <p:spPr>
          <a:xfrm>
            <a:off x="2668554" y="4795936"/>
            <a:ext cx="32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 (bulk)</a:t>
            </a: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D06AF9A1-DADD-AB97-FD0D-C4A033BB9FD8}"/>
              </a:ext>
            </a:extLst>
          </p:cNvPr>
          <p:cNvGraphicFramePr>
            <a:graphicFrameLocks noGrp="1"/>
          </p:cNvGraphicFramePr>
          <p:nvPr/>
        </p:nvGraphicFramePr>
        <p:xfrm>
          <a:off x="6221065" y="4366357"/>
          <a:ext cx="595781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06">
                  <a:extLst>
                    <a:ext uri="{9D8B030D-6E8A-4147-A177-3AD203B41FA5}">
                      <a16:colId xmlns:a16="http://schemas.microsoft.com/office/drawing/2014/main" val="4194426469"/>
                    </a:ext>
                  </a:extLst>
                </a:gridCol>
                <a:gridCol w="2978906">
                  <a:extLst>
                    <a:ext uri="{9D8B030D-6E8A-4147-A177-3AD203B41FA5}">
                      <a16:colId xmlns:a16="http://schemas.microsoft.com/office/drawing/2014/main" val="349267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RNA-seq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Single-cell/nucleus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0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More robust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 to identify cell type-specific signatures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7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8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capture all 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Restricted to somatic or nuclear 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7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90EC-53E0-4F6A-851C-0295E4B9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workflow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9D156-DDB5-5C3A-9641-A7CEAA17ADE1}"/>
              </a:ext>
            </a:extLst>
          </p:cNvPr>
          <p:cNvGrpSpPr/>
          <p:nvPr/>
        </p:nvGrpSpPr>
        <p:grpSpPr>
          <a:xfrm>
            <a:off x="1391013" y="1862631"/>
            <a:ext cx="8871573" cy="4219207"/>
            <a:chOff x="1391013" y="1862631"/>
            <a:chExt cx="8871573" cy="4219207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8FEA88B-39F4-4FC5-A264-E769B3D6CE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1013" y="1862631"/>
              <a:ext cx="8871573" cy="4219207"/>
              <a:chOff x="51" y="358"/>
              <a:chExt cx="7578" cy="3604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260339F8-1413-43C0-A420-15CCB4B4A7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" y="358"/>
                <a:ext cx="7578" cy="3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C018E20-7899-447A-9057-1C4923177D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" y="358"/>
                <a:ext cx="7586" cy="3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2D4BB6-DFCB-4D0B-5B36-5E62892A915C}"/>
                </a:ext>
              </a:extLst>
            </p:cNvPr>
            <p:cNvSpPr/>
            <p:nvPr/>
          </p:nvSpPr>
          <p:spPr>
            <a:xfrm>
              <a:off x="2492724" y="4839201"/>
              <a:ext cx="2110853" cy="95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A6300E-FB20-D8E7-4AEB-4D502F14AFBC}"/>
                </a:ext>
              </a:extLst>
            </p:cNvPr>
            <p:cNvSpPr/>
            <p:nvPr/>
          </p:nvSpPr>
          <p:spPr>
            <a:xfrm>
              <a:off x="8079309" y="4618562"/>
              <a:ext cx="2110853" cy="95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41C161-2592-C4E6-CF2D-E9152840A11B}"/>
              </a:ext>
            </a:extLst>
          </p:cNvPr>
          <p:cNvSpPr txBox="1"/>
          <p:nvPr/>
        </p:nvSpPr>
        <p:spPr>
          <a:xfrm>
            <a:off x="2551684" y="1778210"/>
            <a:ext cx="4367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Barcoded methods (e.g. 10x Genomics Chromium, Drop-Seq, </a:t>
            </a:r>
            <a:r>
              <a:rPr lang="en-US" sz="1400" dirty="0" err="1"/>
              <a:t>InDrop</a:t>
            </a:r>
            <a:r>
              <a:rPr lang="en-US" sz="1400" dirty="0"/>
              <a:t>, CEL-Seq, MARS)</a:t>
            </a:r>
          </a:p>
          <a:p>
            <a:r>
              <a:rPr lang="en-US" sz="1400" dirty="0"/>
              <a:t>	Higher throughput</a:t>
            </a:r>
          </a:p>
          <a:p>
            <a:r>
              <a:rPr lang="en-US" sz="1400" dirty="0"/>
              <a:t>	Only get 5’ or 3’ end of the transcript</a:t>
            </a:r>
          </a:p>
          <a:p>
            <a:r>
              <a:rPr lang="en-US" sz="1400" dirty="0"/>
              <a:t>	Can account for amplification artifacts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F88A2-BBCF-E766-628C-7DDFD969BC32}"/>
              </a:ext>
            </a:extLst>
          </p:cNvPr>
          <p:cNvSpPr txBox="1"/>
          <p:nvPr/>
        </p:nvSpPr>
        <p:spPr>
          <a:xfrm>
            <a:off x="2902009" y="5271996"/>
            <a:ext cx="3412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Non-barcoded methods (e.g. SMART-Seq2)</a:t>
            </a:r>
          </a:p>
          <a:p>
            <a:r>
              <a:rPr lang="en-US" sz="1400" dirty="0"/>
              <a:t>	Can obtain full-length transcripts</a:t>
            </a:r>
          </a:p>
          <a:p>
            <a:r>
              <a:rPr lang="en-US" sz="1400" dirty="0"/>
              <a:t>	Higher sensitivity</a:t>
            </a:r>
          </a:p>
          <a:p>
            <a:r>
              <a:rPr lang="en-US" sz="1400" dirty="0"/>
              <a:t>	Lower throughput</a:t>
            </a:r>
          </a:p>
        </p:txBody>
      </p:sp>
    </p:spTree>
    <p:extLst>
      <p:ext uri="{BB962C8B-B14F-4D97-AF65-F5344CB8AC3E}">
        <p14:creationId xmlns:p14="http://schemas.microsoft.com/office/powerpoint/2010/main" val="94914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692F-5431-6C94-AD81-9418B190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barcoding</a:t>
            </a:r>
          </a:p>
        </p:txBody>
      </p:sp>
      <p:pic>
        <p:nvPicPr>
          <p:cNvPr id="4" name="Picture 2" descr="Single-Cell RNA Sequencing May Be Split By Parse Biosciences">
            <a:extLst>
              <a:ext uri="{FF2B5EF4-FFF2-40B4-BE49-F238E27FC236}">
                <a16:creationId xmlns:a16="http://schemas.microsoft.com/office/drawing/2014/main" id="{8F9602DC-F31E-7BA4-7C6F-CC8DE5E2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84" y="2447292"/>
            <a:ext cx="3260850" cy="279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单细胞多组学解决方案-云准医药科技（上海）有限公司">
            <a:extLst>
              <a:ext uri="{FF2B5EF4-FFF2-40B4-BE49-F238E27FC236}">
                <a16:creationId xmlns:a16="http://schemas.microsoft.com/office/drawing/2014/main" id="{D85FFD68-61EB-74FD-4B2C-EFC6A335E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2" b="-431"/>
          <a:stretch/>
        </p:blipFill>
        <p:spPr bwMode="auto">
          <a:xfrm>
            <a:off x="978090" y="2360813"/>
            <a:ext cx="5217994" cy="29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CFE82-8BB1-3548-E03E-E330C8B908A6}"/>
              </a:ext>
            </a:extLst>
          </p:cNvPr>
          <p:cNvSpPr txBox="1"/>
          <p:nvPr/>
        </p:nvSpPr>
        <p:spPr>
          <a:xfrm>
            <a:off x="1724167" y="1965278"/>
            <a:ext cx="447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Droplet-based (barcodes are pre-generated)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F63C1-69D2-5A4F-953F-AB824FDAF95C}"/>
              </a:ext>
            </a:extLst>
          </p:cNvPr>
          <p:cNvSpPr txBox="1"/>
          <p:nvPr/>
        </p:nvSpPr>
        <p:spPr>
          <a:xfrm>
            <a:off x="6637362" y="1965278"/>
            <a:ext cx="54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Split-pooling (barcodes are </a:t>
            </a:r>
            <a:r>
              <a:rPr lang="en-US" dirty="0" err="1"/>
              <a:t>combinatorially</a:t>
            </a:r>
            <a:r>
              <a:rPr lang="en-US" dirty="0"/>
              <a:t> generated)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3A1F1-4BF8-312D-CE75-81DE49D08307}"/>
              </a:ext>
            </a:extLst>
          </p:cNvPr>
          <p:cNvSpPr txBox="1"/>
          <p:nvPr/>
        </p:nvSpPr>
        <p:spPr>
          <a:xfrm>
            <a:off x="800669" y="5561463"/>
            <a:ext cx="532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Genomics Chromium workflow, Drop-seq, </a:t>
            </a:r>
            <a:r>
              <a:rPr lang="en-US" dirty="0" err="1"/>
              <a:t>InDrop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B8BC-EA4C-3FAE-9177-3595B182C68C}"/>
              </a:ext>
            </a:extLst>
          </p:cNvPr>
          <p:cNvSpPr txBox="1"/>
          <p:nvPr/>
        </p:nvSpPr>
        <p:spPr>
          <a:xfrm>
            <a:off x="7391909" y="5561463"/>
            <a:ext cx="399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SPLIT-Seq, Parse Biosciences workflow</a:t>
            </a:r>
          </a:p>
        </p:txBody>
      </p:sp>
    </p:spTree>
    <p:extLst>
      <p:ext uri="{BB962C8B-B14F-4D97-AF65-F5344CB8AC3E}">
        <p14:creationId xmlns:p14="http://schemas.microsoft.com/office/powerpoint/2010/main" val="10166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92B3-C4ED-F58A-09DE-14A61FD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Molecular Identifiers – counting transcripts</a:t>
            </a:r>
          </a:p>
        </p:txBody>
      </p:sp>
      <p:pic>
        <p:nvPicPr>
          <p:cNvPr id="4" name="Picture 8" descr="Increasing sequencing accuracy with unique molecular identifiers">
            <a:extLst>
              <a:ext uri="{FF2B5EF4-FFF2-40B4-BE49-F238E27FC236}">
                <a16:creationId xmlns:a16="http://schemas.microsoft.com/office/drawing/2014/main" id="{AE667B47-F688-B3DB-A657-101F36A9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47" y="2149948"/>
            <a:ext cx="7371229" cy="30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00825-DAAE-3ECD-C858-BFE1EBD5F115}"/>
              </a:ext>
            </a:extLst>
          </p:cNvPr>
          <p:cNvSpPr txBox="1"/>
          <p:nvPr/>
        </p:nvSpPr>
        <p:spPr>
          <a:xfrm>
            <a:off x="7104350" y="5485586"/>
            <a:ext cx="156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Kavaklioglu</a:t>
            </a:r>
            <a:r>
              <a:rPr lang="en-US" sz="1200" i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767826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7055</TotalTime>
  <Words>1679</Words>
  <Application>Microsoft Office PowerPoint</Application>
  <PresentationFormat>Widescreen</PresentationFormat>
  <Paragraphs>294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Retrospect</vt:lpstr>
      <vt:lpstr>Single-cell RNA-sequencing</vt:lpstr>
      <vt:lpstr>The brain is an extremely heterogeneous structure</vt:lpstr>
      <vt:lpstr>Major cell classes in the brain</vt:lpstr>
      <vt:lpstr>Molecular profiling of brain tissue</vt:lpstr>
      <vt:lpstr>Molecular profiling methods</vt:lpstr>
      <vt:lpstr>Bulk and single-cell/nucleus RNA-seq</vt:lpstr>
      <vt:lpstr>Single-cell RNA-seq workflow</vt:lpstr>
      <vt:lpstr>Single-cell RNA-seq barcoding</vt:lpstr>
      <vt:lpstr>Unique Molecular Identifiers – counting transcripts</vt:lpstr>
      <vt:lpstr>Single-cell vs. single-nucleus RNA-seq</vt:lpstr>
      <vt:lpstr>Pause: what does RNA-seq measure?</vt:lpstr>
      <vt:lpstr>Analyzing single-cell RNA-seq data</vt:lpstr>
      <vt:lpstr>Standard analytical (clustering) workflow</vt:lpstr>
      <vt:lpstr>High-variance gene selection</vt:lpstr>
      <vt:lpstr>Dimensionality reduction</vt:lpstr>
      <vt:lpstr>Dimensionality reduction for visualization versus clustering</vt:lpstr>
      <vt:lpstr>Dimensionality reduction methods</vt:lpstr>
      <vt:lpstr>Clustering in reduced dimension space</vt:lpstr>
      <vt:lpstr>Single-cell RNA-seq clustering is sensitive to parameters</vt:lpstr>
      <vt:lpstr>Standard analytical (clustering) workflow</vt:lpstr>
      <vt:lpstr>Downstream analysis of putative cell types</vt:lpstr>
      <vt:lpstr>Downstream analysis – disease/perturbation associations</vt:lpstr>
      <vt:lpstr>Differential cluster composition across conditions</vt:lpstr>
      <vt:lpstr>Differential gene expression across conditions</vt:lpstr>
      <vt:lpstr>Continuous versus discrete variation</vt:lpstr>
      <vt:lpstr>Trajectory analysis – continuous variation in time</vt:lpstr>
      <vt:lpstr>Validation of single-cell RNA-seq data</vt:lpstr>
      <vt:lpstr>Integration with other single-cell modalities</vt:lpstr>
      <vt:lpstr>Exercise – single-cell RNA-seq clustering</vt:lpstr>
      <vt:lpstr>Final presentations</vt:lpstr>
      <vt:lpstr>Final presentations</vt:lpstr>
      <vt:lpstr>Available data set 1: Bulk RNA-seq</vt:lpstr>
      <vt:lpstr>Available data set 2: single-nucleus RNA-seq</vt:lpstr>
      <vt:lpstr>Available data set 3: Visium spatial transcriptomics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and coding</dc:title>
  <dc:creator>Menon, Vilas</dc:creator>
  <cp:lastModifiedBy>Menon, Vilas</cp:lastModifiedBy>
  <cp:revision>97</cp:revision>
  <dcterms:created xsi:type="dcterms:W3CDTF">2023-09-10T01:39:29Z</dcterms:created>
  <dcterms:modified xsi:type="dcterms:W3CDTF">2025-04-02T12:15:15Z</dcterms:modified>
</cp:coreProperties>
</file>